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18" r:id="rId3"/>
    <p:sldId id="303" r:id="rId4"/>
    <p:sldId id="302" r:id="rId5"/>
    <p:sldId id="266" r:id="rId6"/>
    <p:sldId id="265" r:id="rId7"/>
    <p:sldId id="309" r:id="rId8"/>
    <p:sldId id="282" r:id="rId9"/>
    <p:sldId id="323" r:id="rId10"/>
    <p:sldId id="311" r:id="rId11"/>
    <p:sldId id="324" r:id="rId12"/>
    <p:sldId id="285" r:id="rId13"/>
    <p:sldId id="321" r:id="rId14"/>
    <p:sldId id="325" r:id="rId15"/>
    <p:sldId id="296" r:id="rId16"/>
    <p:sldId id="297" r:id="rId17"/>
    <p:sldId id="298" r:id="rId18"/>
    <p:sldId id="306" r:id="rId19"/>
    <p:sldId id="291" r:id="rId20"/>
    <p:sldId id="317" r:id="rId21"/>
    <p:sldId id="326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ABE"/>
    <a:srgbClr val="DA581A"/>
    <a:srgbClr val="FFFFFF"/>
    <a:srgbClr val="DEEBF7"/>
    <a:srgbClr val="BC8C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29" autoAdjust="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C221-2888-4BEF-9363-F0E038631033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FC604-27CF-4BFA-9E07-B0196148D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8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6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3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4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5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9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8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1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3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0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F76BC-DE1C-40EA-9092-03F603F4CEF9}" type="datetimeFigureOut">
              <a:rPr lang="ko-KR" altLang="en-US" smtClean="0"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7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8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29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mDwSt--ueE" TargetMode="External"/><Relationship Id="rId3" Type="http://schemas.microsoft.com/office/2007/relationships/media" Target="../media/media2.mp3"/><Relationship Id="rId7" Type="http://schemas.openxmlformats.org/officeDocument/2006/relationships/hyperlink" Target="https://www.soundjay.com/free-music-7.html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youtube.com/watch?v=mcB_m6J2n3E" TargetMode="Externa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mp3"/><Relationship Id="rId7" Type="http://schemas.microsoft.com/office/2007/relationships/media" Target="../media/media5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3.wav"/><Relationship Id="rId16" Type="http://schemas.openxmlformats.org/officeDocument/2006/relationships/audio" Target="../media/media8.wav"/><Relationship Id="rId20" Type="http://schemas.openxmlformats.org/officeDocument/2006/relationships/image" Target="../media/image10.png"/><Relationship Id="rId1" Type="http://schemas.microsoft.com/office/2007/relationships/media" Target="../media/media3.wav"/><Relationship Id="rId6" Type="http://schemas.openxmlformats.org/officeDocument/2006/relationships/audio" Target="../media/media4.wav"/><Relationship Id="rId11" Type="http://schemas.microsoft.com/office/2007/relationships/media" Target="../media/media6.wav"/><Relationship Id="rId5" Type="http://schemas.microsoft.com/office/2007/relationships/media" Target="../media/media4.wav"/><Relationship Id="rId15" Type="http://schemas.microsoft.com/office/2007/relationships/media" Target="../media/media8.wav"/><Relationship Id="rId10" Type="http://schemas.openxmlformats.org/officeDocument/2006/relationships/audio" Target="../media/media1.mp3"/><Relationship Id="rId19" Type="http://schemas.openxmlformats.org/officeDocument/2006/relationships/slideLayout" Target="../slideLayouts/slideLayout7.xml"/><Relationship Id="rId4" Type="http://schemas.openxmlformats.org/officeDocument/2006/relationships/audio" Target="../media/media2.mp3"/><Relationship Id="rId9" Type="http://schemas.microsoft.com/office/2007/relationships/media" Target="../media/media1.mp3"/><Relationship Id="rId14" Type="http://schemas.openxmlformats.org/officeDocument/2006/relationships/audio" Target="../media/media7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g"/><Relationship Id="rId7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gif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36181" y="1140128"/>
            <a:ext cx="3769474" cy="2583781"/>
            <a:chOff x="6858000" y="380831"/>
            <a:chExt cx="4842588" cy="3319346"/>
          </a:xfrm>
        </p:grpSpPr>
        <p:sp>
          <p:nvSpPr>
            <p:cNvPr id="4" name="직사각형 3"/>
            <p:cNvSpPr/>
            <p:nvPr/>
          </p:nvSpPr>
          <p:spPr>
            <a:xfrm>
              <a:off x="6860592" y="411609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0" y="-365400"/>
              <a:ext cx="3288567" cy="4842588"/>
            </a:xfrm>
            <a:prstGeom prst="rect">
              <a:avLst/>
            </a:prstGeom>
          </p:spPr>
        </p:pic>
        <p:sp>
          <p:nvSpPr>
            <p:cNvPr id="8" name="하트 7"/>
            <p:cNvSpPr/>
            <p:nvPr/>
          </p:nvSpPr>
          <p:spPr>
            <a:xfrm>
              <a:off x="10046071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하트 16"/>
            <p:cNvSpPr/>
            <p:nvPr/>
          </p:nvSpPr>
          <p:spPr>
            <a:xfrm>
              <a:off x="10363829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하트 20"/>
            <p:cNvSpPr/>
            <p:nvPr/>
          </p:nvSpPr>
          <p:spPr>
            <a:xfrm>
              <a:off x="10681588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6978" y="380831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3" y="1716079"/>
              <a:ext cx="1429935" cy="16271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1572333"/>
              <a:ext cx="568403" cy="50126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7445945" y="1716079"/>
              <a:ext cx="1429935" cy="1627168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136179" y="3989863"/>
            <a:ext cx="3769475" cy="2583781"/>
            <a:chOff x="6858001" y="3689109"/>
            <a:chExt cx="4842588" cy="3319346"/>
          </a:xfrm>
        </p:grpSpPr>
        <p:sp>
          <p:nvSpPr>
            <p:cNvPr id="19" name="직사각형 18"/>
            <p:cNvSpPr/>
            <p:nvPr/>
          </p:nvSpPr>
          <p:spPr>
            <a:xfrm>
              <a:off x="6860593" y="3719887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1" y="2942878"/>
              <a:ext cx="3288567" cy="4842588"/>
            </a:xfrm>
            <a:prstGeom prst="rect">
              <a:avLst/>
            </a:prstGeom>
          </p:spPr>
        </p:pic>
        <p:sp>
          <p:nvSpPr>
            <p:cNvPr id="23" name="하트 22"/>
            <p:cNvSpPr/>
            <p:nvPr/>
          </p:nvSpPr>
          <p:spPr>
            <a:xfrm>
              <a:off x="10046072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하트 23"/>
            <p:cNvSpPr/>
            <p:nvPr/>
          </p:nvSpPr>
          <p:spPr>
            <a:xfrm>
              <a:off x="10363830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하트 27"/>
            <p:cNvSpPr/>
            <p:nvPr/>
          </p:nvSpPr>
          <p:spPr>
            <a:xfrm>
              <a:off x="10681589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6979" y="3689109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4" y="5024357"/>
              <a:ext cx="1429935" cy="162716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781">
              <a:off x="7485128" y="4269134"/>
              <a:ext cx="1800476" cy="241016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4812348"/>
              <a:ext cx="568403" cy="50126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079832" y="12309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9832" y="4080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2737728"/>
            <a:ext cx="1267863" cy="12678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5590137"/>
            <a:ext cx="1267863" cy="126786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flipH="1">
            <a:off x="9712908" y="2812780"/>
            <a:ext cx="559668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10834181" y="5667872"/>
            <a:ext cx="548630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초기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85713"/>
              </p:ext>
            </p:extLst>
          </p:nvPr>
        </p:nvGraphicFramePr>
        <p:xfrm>
          <a:off x="300366" y="1057750"/>
          <a:ext cx="7616765" cy="559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가제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Android. iOS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1. </a:t>
                      </a:r>
                      <a:r>
                        <a:rPr lang="ko-KR" altLang="en-US" sz="1100" dirty="0" smtClean="0"/>
                        <a:t>오른쪽에 플레이어의 캐릭터 나오고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왼쪽에 플레이어와 똑같이 생긴 캐릭터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또는 한 군데에서 두 군데가 다른 캐릭터가 랜덤 등장합니다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2. </a:t>
                      </a:r>
                      <a:r>
                        <a:rPr lang="ko-KR" altLang="en-US" sz="1100" dirty="0" smtClean="0"/>
                        <a:t>왼쪽에 나온 캐릭터가 플레이어와 같다면 오른쪽에 플레이어의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왼쪽으로 밀어 랜덤 등장한 캐릭터와 일치시킵니다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3. </a:t>
                      </a:r>
                      <a:r>
                        <a:rPr lang="ko-KR" altLang="en-US" sz="1100" dirty="0" smtClean="0"/>
                        <a:t>왼쪽에 나온 캐릭터가 플레이어와 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두 군데가 다른 캐릭터면 오른쪽에 플레이어의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  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 오른쪽으로 밀어 화면 밖으로 보내버립니다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4. </a:t>
                      </a:r>
                      <a:r>
                        <a:rPr lang="ko-KR" altLang="en-US" sz="1100" dirty="0" smtClean="0"/>
                        <a:t>한 판에 총 세 번의 기회가 주어집니다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5. </a:t>
                      </a:r>
                      <a:r>
                        <a:rPr lang="ko-KR" altLang="en-US" sz="1100" dirty="0" smtClean="0"/>
                        <a:t>박자에 맞춰서 캐릭터를 밀어야 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6. </a:t>
                      </a:r>
                      <a:r>
                        <a:rPr lang="ko-KR" altLang="en-US" sz="1100" dirty="0" smtClean="0"/>
                        <a:t>성공 횟수에 따라 점수가 올라갑니다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7. </a:t>
                      </a:r>
                      <a:r>
                        <a:rPr lang="ko-KR" altLang="en-US" sz="1100" dirty="0" smtClean="0"/>
                        <a:t>도움을 주는 돋보기 요정이 있습니다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5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18179" y="4651819"/>
            <a:ext cx="3469593" cy="160660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6392" y="1487883"/>
            <a:ext cx="4876800" cy="26855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53009"/>
              </p:ext>
            </p:extLst>
          </p:nvPr>
        </p:nvGraphicFramePr>
        <p:xfrm>
          <a:off x="5256375" y="2316437"/>
          <a:ext cx="6776042" cy="3043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11207"/>
                <a:gridCol w="1054444"/>
                <a:gridCol w="429325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및 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캐릭터애니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캐릭터 애니메이션을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데모 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데모 게임을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체크 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애니메이션 및 데모 게임을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종료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게임이 종료된다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제작자 및 저작권자를 보여주는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꺼진다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선택이미지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현재 버튼을 선택했다는 것을 표시하는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0" y="1487883"/>
            <a:ext cx="4876801" cy="26855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5748" y="2632987"/>
            <a:ext cx="59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데모 게임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74375" y="2267957"/>
            <a:ext cx="238896" cy="347249"/>
            <a:chOff x="9745362" y="2498295"/>
            <a:chExt cx="321276" cy="475565"/>
          </a:xfrm>
        </p:grpSpPr>
        <p:sp>
          <p:nvSpPr>
            <p:cNvPr id="4" name="직사각형 3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074375" y="2441581"/>
            <a:ext cx="238896" cy="347249"/>
            <a:chOff x="9745362" y="2498295"/>
            <a:chExt cx="321276" cy="475565"/>
          </a:xfrm>
        </p:grpSpPr>
        <p:sp>
          <p:nvSpPr>
            <p:cNvPr id="15" name="직사각형 14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584528" y="196628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4528" y="245802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528" y="221250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80117" y="2014223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80116" y="2499242"/>
            <a:ext cx="723729" cy="1476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84527" y="270424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0117" y="2212506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75419" y="2014223"/>
            <a:ext cx="1111994" cy="34590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0117" y="2673836"/>
            <a:ext cx="461092" cy="1574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39394" y="2483305"/>
            <a:ext cx="158435" cy="3292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2599" y="1570235"/>
            <a:ext cx="378814" cy="4439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86011" y="3007265"/>
            <a:ext cx="395239" cy="1700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92863" y="3003548"/>
            <a:ext cx="297988" cy="1737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32810" y="256157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2394" y="207021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8360" y="320622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92863" y="321727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2599" y="12851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18179" y="4651819"/>
            <a:ext cx="3469593" cy="1606609"/>
            <a:chOff x="3520867" y="4700187"/>
            <a:chExt cx="2418460" cy="121350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7" t="43514" r="24872" b="11300"/>
            <a:stretch/>
          </p:blipFill>
          <p:spPr>
            <a:xfrm>
              <a:off x="3520867" y="4700187"/>
              <a:ext cx="2418460" cy="12135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8" t="11307" r="52940" b="67045"/>
            <a:stretch/>
          </p:blipFill>
          <p:spPr>
            <a:xfrm>
              <a:off x="4105447" y="4990677"/>
              <a:ext cx="506700" cy="320810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1756833" y="5036411"/>
            <a:ext cx="726927" cy="4247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45896" y="4759687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 설명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2644"/>
              </p:ext>
            </p:extLst>
          </p:nvPr>
        </p:nvGraphicFramePr>
        <p:xfrm>
          <a:off x="5856995" y="2731284"/>
          <a:ext cx="6104346" cy="196377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30"/>
                <a:gridCol w="1076770"/>
                <a:gridCol w="1059679"/>
                <a:gridCol w="347536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조준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조준 표시</a:t>
                      </a:r>
                      <a:r>
                        <a:rPr lang="ko-KR" altLang="en-US" sz="1100" baseline="0" dirty="0" smtClean="0"/>
                        <a:t> 이미지를</a:t>
                      </a:r>
                      <a:r>
                        <a:rPr lang="ko-KR" altLang="en-US" sz="1100" dirty="0" smtClean="0"/>
                        <a:t>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느낌표</a:t>
                      </a:r>
                      <a:r>
                        <a:rPr lang="ko-KR" altLang="en-US" sz="1100" baseline="0" dirty="0" smtClean="0"/>
                        <a:t> 이미지를</a:t>
                      </a:r>
                      <a:r>
                        <a:rPr lang="ko-KR" altLang="en-US" sz="1100" dirty="0" smtClean="0"/>
                        <a:t>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터치</a:t>
                      </a:r>
                      <a:r>
                        <a:rPr lang="en-US" altLang="ko-KR" sz="1100" dirty="0" smtClean="0"/>
                        <a:t>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‘</a:t>
                      </a:r>
                      <a:r>
                        <a:rPr lang="ko-KR" altLang="en-US" sz="1100" dirty="0" smtClean="0"/>
                        <a:t>터치</a:t>
                      </a:r>
                      <a:r>
                        <a:rPr lang="en-US" altLang="ko-KR" sz="1100" dirty="0" smtClean="0"/>
                        <a:t>!’</a:t>
                      </a:r>
                      <a:r>
                        <a:rPr lang="ko-KR" altLang="en-US" sz="1100" dirty="0" smtClean="0"/>
                        <a:t>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‘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!’</a:t>
                      </a:r>
                      <a:r>
                        <a:rPr lang="ko-KR" altLang="en-US" sz="1100" dirty="0" smtClean="0"/>
                        <a:t>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바로 게임이 시작된다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말풍선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말풍선</a:t>
                      </a:r>
                      <a:r>
                        <a:rPr lang="ko-KR" altLang="en-US" sz="1100" baseline="0" dirty="0" smtClean="0"/>
                        <a:t> 이미지를 출력한 것이다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7" name="직사각형 46"/>
          <p:cNvSpPr/>
          <p:nvPr/>
        </p:nvSpPr>
        <p:spPr>
          <a:xfrm>
            <a:off x="561974" y="2360443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576627" y="2381814"/>
            <a:ext cx="4853602" cy="2645622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78" y="2548026"/>
            <a:ext cx="1760242" cy="1906912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2223817" y="3615115"/>
            <a:ext cx="849315" cy="970522"/>
            <a:chOff x="8116348" y="2584952"/>
            <a:chExt cx="1054832" cy="970522"/>
          </a:xfrm>
        </p:grpSpPr>
        <p:grpSp>
          <p:nvGrpSpPr>
            <p:cNvPr id="70" name="그룹 69"/>
            <p:cNvGrpSpPr/>
            <p:nvPr/>
          </p:nvGrpSpPr>
          <p:grpSpPr>
            <a:xfrm>
              <a:off x="8116348" y="2584952"/>
              <a:ext cx="799854" cy="970522"/>
              <a:chOff x="2294237" y="3404910"/>
              <a:chExt cx="799854" cy="1084711"/>
            </a:xfrm>
          </p:grpSpPr>
          <p:sp>
            <p:nvSpPr>
              <p:cNvPr id="72" name="사다리꼴 71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71" name="직선 화살표 연결선 70"/>
            <p:cNvCxnSpPr/>
            <p:nvPr/>
          </p:nvCxnSpPr>
          <p:spPr>
            <a:xfrm flipV="1">
              <a:off x="8456022" y="2963678"/>
              <a:ext cx="715158" cy="3945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997432" y="2411997"/>
            <a:ext cx="378942" cy="453082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908168" y="2590876"/>
            <a:ext cx="1580771" cy="86473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227650" y="2403341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Song . artist</a:t>
            </a:r>
            <a:endParaRPr lang="ko-KR" altLang="en-US" sz="800" dirty="0"/>
          </a:p>
        </p:txBody>
      </p:sp>
      <p:sp>
        <p:nvSpPr>
          <p:cNvPr id="54" name="타원 53"/>
          <p:cNvSpPr/>
          <p:nvPr/>
        </p:nvSpPr>
        <p:spPr>
          <a:xfrm>
            <a:off x="1058988" y="2525009"/>
            <a:ext cx="207404" cy="21583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♪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1655699" y="4652946"/>
            <a:ext cx="2655947" cy="17757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1473652" y="4539804"/>
            <a:ext cx="403860" cy="40386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원시인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4089833" y="4539804"/>
            <a:ext cx="403860" cy="40386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매머드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894993" y="4684618"/>
            <a:ext cx="2177358" cy="13327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9" name="그룹 58"/>
          <p:cNvGrpSpPr/>
          <p:nvPr/>
        </p:nvGrpSpPr>
        <p:grpSpPr>
          <a:xfrm>
            <a:off x="3384093" y="3584461"/>
            <a:ext cx="415670" cy="409380"/>
            <a:chOff x="10807900" y="1794534"/>
            <a:chExt cx="1183232" cy="1165326"/>
          </a:xfrm>
        </p:grpSpPr>
        <p:sp>
          <p:nvSpPr>
            <p:cNvPr id="64" name="타원 63"/>
            <p:cNvSpPr/>
            <p:nvPr/>
          </p:nvSpPr>
          <p:spPr>
            <a:xfrm>
              <a:off x="11025142" y="1995541"/>
              <a:ext cx="763649" cy="76364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11071175" y="2040732"/>
              <a:ext cx="668891" cy="6688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1384108" y="2547904"/>
              <a:ext cx="45719" cy="4119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11384108" y="1794534"/>
              <a:ext cx="45719" cy="4119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11586449" y="2350652"/>
              <a:ext cx="40468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0807900" y="2350652"/>
              <a:ext cx="40468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" name="모서리가 둥근 직사각형 60"/>
          <p:cNvSpPr/>
          <p:nvPr/>
        </p:nvSpPr>
        <p:spPr>
          <a:xfrm>
            <a:off x="1885922" y="4684617"/>
            <a:ext cx="1053156" cy="13060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2853747" y="4516752"/>
            <a:ext cx="174521" cy="39608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2875241" y="4546856"/>
            <a:ext cx="131531" cy="338889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467837" y="3079236"/>
            <a:ext cx="155232" cy="480655"/>
            <a:chOff x="2467837" y="3079236"/>
            <a:chExt cx="155232" cy="480655"/>
          </a:xfrm>
        </p:grpSpPr>
        <p:sp>
          <p:nvSpPr>
            <p:cNvPr id="80" name="사다리꼴 79"/>
            <p:cNvSpPr/>
            <p:nvPr/>
          </p:nvSpPr>
          <p:spPr>
            <a:xfrm flipV="1">
              <a:off x="2467837" y="3079236"/>
              <a:ext cx="155232" cy="362208"/>
            </a:xfrm>
            <a:prstGeom prst="trapezoi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2497083" y="3463152"/>
              <a:ext cx="96739" cy="967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사각형 설명선 2"/>
          <p:cNvSpPr/>
          <p:nvPr/>
        </p:nvSpPr>
        <p:spPr>
          <a:xfrm>
            <a:off x="647041" y="2890458"/>
            <a:ext cx="1488480" cy="1331090"/>
          </a:xfrm>
          <a:prstGeom prst="wedgeRectCallout">
            <a:avLst>
              <a:gd name="adj1" fmla="val 64740"/>
              <a:gd name="adj2" fmla="val -170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그룹 38"/>
          <p:cNvGrpSpPr/>
          <p:nvPr/>
        </p:nvGrpSpPr>
        <p:grpSpPr>
          <a:xfrm>
            <a:off x="747020" y="2945222"/>
            <a:ext cx="415670" cy="409380"/>
            <a:chOff x="10807900" y="1794534"/>
            <a:chExt cx="1183232" cy="1165326"/>
          </a:xfrm>
        </p:grpSpPr>
        <p:sp>
          <p:nvSpPr>
            <p:cNvPr id="40" name="타원 39"/>
            <p:cNvSpPr/>
            <p:nvPr/>
          </p:nvSpPr>
          <p:spPr>
            <a:xfrm>
              <a:off x="11025142" y="1995541"/>
              <a:ext cx="763649" cy="76364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11071175" y="2040732"/>
              <a:ext cx="668891" cy="6688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384108" y="2547904"/>
              <a:ext cx="45719" cy="4119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384108" y="1794534"/>
              <a:ext cx="45719" cy="41195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586449" y="2350652"/>
              <a:ext cx="40468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807900" y="2350652"/>
              <a:ext cx="404683" cy="45719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66722" y="3536580"/>
            <a:ext cx="155232" cy="480655"/>
            <a:chOff x="2467837" y="3079236"/>
            <a:chExt cx="155232" cy="480655"/>
          </a:xfrm>
        </p:grpSpPr>
        <p:sp>
          <p:nvSpPr>
            <p:cNvPr id="85" name="사다리꼴 84"/>
            <p:cNvSpPr/>
            <p:nvPr/>
          </p:nvSpPr>
          <p:spPr>
            <a:xfrm flipV="1">
              <a:off x="2467837" y="3079236"/>
              <a:ext cx="155232" cy="362208"/>
            </a:xfrm>
            <a:prstGeom prst="trapezoi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2497083" y="3463152"/>
              <a:ext cx="96739" cy="96739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57586" y="299629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터치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25869" y="3576637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스와이프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89" name="직사각형 88"/>
          <p:cNvSpPr/>
          <p:nvPr/>
        </p:nvSpPr>
        <p:spPr>
          <a:xfrm>
            <a:off x="747020" y="2929256"/>
            <a:ext cx="422270" cy="42534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747020" y="3519131"/>
            <a:ext cx="422270" cy="49810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1335359" y="3014449"/>
            <a:ext cx="559634" cy="2905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1154590" y="3588689"/>
            <a:ext cx="975601" cy="2905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1154590" y="332121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098710" y="3970009"/>
            <a:ext cx="662982" cy="20945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smtClean="0">
                <a:solidFill>
                  <a:schemeClr val="tx1"/>
                </a:solidFill>
              </a:rPr>
              <a:t>게임 시작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1098710" y="3970011"/>
            <a:ext cx="662982" cy="2094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1098710" y="421135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46478" y="2885160"/>
            <a:ext cx="1706541" cy="13363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457642" y="292925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55971" y="35194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336178" y="273947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387594" y="289436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43067"/>
              </p:ext>
            </p:extLst>
          </p:nvPr>
        </p:nvGraphicFramePr>
        <p:xfrm>
          <a:off x="5856995" y="1071003"/>
          <a:ext cx="6104346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30"/>
                <a:gridCol w="1076770"/>
                <a:gridCol w="1059679"/>
                <a:gridCol w="347536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매머드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매머드를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노래 저작권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 제목 및 아티스트를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err="1" smtClean="0"/>
                        <a:t>체력바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체력을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회피 타이밍을 알려주는 느낌표를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조준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공격 타이밍을 알려주는 조준 표시를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536079" y="2138861"/>
            <a:ext cx="4902695" cy="2913985"/>
            <a:chOff x="4412754" y="1126826"/>
            <a:chExt cx="4902695" cy="2913985"/>
          </a:xfrm>
        </p:grpSpPr>
        <p:grpSp>
          <p:nvGrpSpPr>
            <p:cNvPr id="44" name="그룹 43"/>
            <p:cNvGrpSpPr/>
            <p:nvPr/>
          </p:nvGrpSpPr>
          <p:grpSpPr>
            <a:xfrm>
              <a:off x="4438649" y="1365272"/>
              <a:ext cx="4876800" cy="2675539"/>
              <a:chOff x="4885315" y="1040914"/>
              <a:chExt cx="4876800" cy="2675539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4885315" y="1040914"/>
                <a:ext cx="4876800" cy="267553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4899968" y="1062285"/>
                <a:ext cx="4853602" cy="2645622"/>
              </a:xfrm>
              <a:prstGeom prst="rect">
                <a:avLst/>
              </a:prstGeom>
            </p:spPr>
          </p:pic>
          <p:pic>
            <p:nvPicPr>
              <p:cNvPr id="49" name="그림 4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6777" y="1228497"/>
                <a:ext cx="1760242" cy="1906912"/>
              </a:xfrm>
              <a:prstGeom prst="rect">
                <a:avLst/>
              </a:prstGeom>
            </p:spPr>
          </p:pic>
          <p:grpSp>
            <p:nvGrpSpPr>
              <p:cNvPr id="50" name="그룹 49"/>
              <p:cNvGrpSpPr/>
              <p:nvPr/>
            </p:nvGrpSpPr>
            <p:grpSpPr>
              <a:xfrm>
                <a:off x="6301516" y="2295586"/>
                <a:ext cx="849315" cy="970522"/>
                <a:chOff x="8116348" y="2584952"/>
                <a:chExt cx="1054832" cy="970522"/>
              </a:xfrm>
            </p:grpSpPr>
            <p:grpSp>
              <p:nvGrpSpPr>
                <p:cNvPr id="70" name="그룹 69"/>
                <p:cNvGrpSpPr/>
                <p:nvPr/>
              </p:nvGrpSpPr>
              <p:grpSpPr>
                <a:xfrm>
                  <a:off x="8116348" y="2584952"/>
                  <a:ext cx="799854" cy="970522"/>
                  <a:chOff x="2294237" y="3404910"/>
                  <a:chExt cx="799854" cy="1084711"/>
                </a:xfrm>
              </p:grpSpPr>
              <p:sp>
                <p:nvSpPr>
                  <p:cNvPr id="72" name="사다리꼴 71"/>
                  <p:cNvSpPr/>
                  <p:nvPr/>
                </p:nvSpPr>
                <p:spPr>
                  <a:xfrm>
                    <a:off x="2294237" y="3805061"/>
                    <a:ext cx="799854" cy="684560"/>
                  </a:xfrm>
                  <a:prstGeom prst="trapezoid">
                    <a:avLst>
                      <a:gd name="adj" fmla="val 32368"/>
                    </a:avLst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83" name="타원 82"/>
                  <p:cNvSpPr/>
                  <p:nvPr/>
                </p:nvSpPr>
                <p:spPr>
                  <a:xfrm>
                    <a:off x="2367371" y="3404910"/>
                    <a:ext cx="653586" cy="653586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 dirty="0"/>
                  </a:p>
                </p:txBody>
              </p:sp>
            </p:grpSp>
            <p:cxnSp>
              <p:nvCxnSpPr>
                <p:cNvPr id="71" name="직선 화살표 연결선 70"/>
                <p:cNvCxnSpPr/>
                <p:nvPr/>
              </p:nvCxnSpPr>
              <p:spPr>
                <a:xfrm flipV="1">
                  <a:off x="8456022" y="2963678"/>
                  <a:ext cx="715158" cy="3945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그림 50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54" t="13983" r="12249" b="10523"/>
              <a:stretch/>
            </p:blipFill>
            <p:spPr>
              <a:xfrm>
                <a:off x="9320773" y="1092468"/>
                <a:ext cx="378942" cy="453082"/>
              </a:xfrm>
              <a:prstGeom prst="rect">
                <a:avLst/>
              </a:prstGeom>
            </p:spPr>
          </p:pic>
          <p:sp>
            <p:nvSpPr>
              <p:cNvPr id="52" name="모서리가 둥근 직사각형 51"/>
              <p:cNvSpPr/>
              <p:nvPr/>
            </p:nvSpPr>
            <p:spPr>
              <a:xfrm>
                <a:off x="5231509" y="1271347"/>
                <a:ext cx="1580771" cy="8647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5550991" y="1083812"/>
                <a:ext cx="75052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800" dirty="0" smtClean="0"/>
                  <a:t>Song . artist</a:t>
                </a:r>
                <a:endParaRPr lang="ko-KR" altLang="en-US" sz="800" dirty="0"/>
              </a:p>
            </p:txBody>
          </p:sp>
          <p:sp>
            <p:nvSpPr>
              <p:cNvPr id="54" name="타원 53"/>
              <p:cNvSpPr/>
              <p:nvPr/>
            </p:nvSpPr>
            <p:spPr>
              <a:xfrm>
                <a:off x="5382329" y="1205480"/>
                <a:ext cx="207404" cy="21583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♪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모서리가 둥근 직사각형 54"/>
              <p:cNvSpPr/>
              <p:nvPr/>
            </p:nvSpPr>
            <p:spPr>
              <a:xfrm>
                <a:off x="5979040" y="3333417"/>
                <a:ext cx="2655947" cy="17757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타원 55"/>
              <p:cNvSpPr/>
              <p:nvPr/>
            </p:nvSpPr>
            <p:spPr>
              <a:xfrm>
                <a:off x="5796993" y="3220275"/>
                <a:ext cx="403860" cy="40386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원시인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8413174" y="3220275"/>
                <a:ext cx="403860" cy="40386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 smtClean="0">
                    <a:solidFill>
                      <a:schemeClr val="tx1"/>
                    </a:solidFill>
                  </a:rPr>
                  <a:t>매머드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모서리가 둥근 직사각형 57"/>
              <p:cNvSpPr/>
              <p:nvPr/>
            </p:nvSpPr>
            <p:spPr>
              <a:xfrm>
                <a:off x="6218334" y="3365089"/>
                <a:ext cx="2177358" cy="133279"/>
              </a:xfrm>
              <a:prstGeom prst="roundRect">
                <a:avLst>
                  <a:gd name="adj" fmla="val 50000"/>
                </a:avLst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7461792" y="2264932"/>
                <a:ext cx="415670" cy="409380"/>
                <a:chOff x="10807900" y="1794534"/>
                <a:chExt cx="1183232" cy="1165326"/>
              </a:xfrm>
            </p:grpSpPr>
            <p:sp>
              <p:nvSpPr>
                <p:cNvPr id="64" name="타원 63"/>
                <p:cNvSpPr/>
                <p:nvPr/>
              </p:nvSpPr>
              <p:spPr>
                <a:xfrm>
                  <a:off x="11025142" y="1995541"/>
                  <a:ext cx="763649" cy="76364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5" name="타원 64"/>
                <p:cNvSpPr/>
                <p:nvPr/>
              </p:nvSpPr>
              <p:spPr>
                <a:xfrm>
                  <a:off x="11071175" y="2040732"/>
                  <a:ext cx="668891" cy="66889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6" name="직사각형 65"/>
                <p:cNvSpPr/>
                <p:nvPr/>
              </p:nvSpPr>
              <p:spPr>
                <a:xfrm>
                  <a:off x="11384108" y="2547904"/>
                  <a:ext cx="45719" cy="4119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7" name="직사각형 66"/>
                <p:cNvSpPr/>
                <p:nvPr/>
              </p:nvSpPr>
              <p:spPr>
                <a:xfrm>
                  <a:off x="11384108" y="1794534"/>
                  <a:ext cx="45719" cy="4119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11586449" y="2350652"/>
                  <a:ext cx="404683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직사각형 68"/>
                <p:cNvSpPr/>
                <p:nvPr/>
              </p:nvSpPr>
              <p:spPr>
                <a:xfrm>
                  <a:off x="10807900" y="2350652"/>
                  <a:ext cx="404683" cy="45719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6209263" y="3365088"/>
                <a:ext cx="1053156" cy="130608"/>
              </a:xfrm>
              <a:prstGeom prst="roundRect">
                <a:avLst>
                  <a:gd name="adj" fmla="val 50000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61"/>
              <p:cNvSpPr/>
              <p:nvPr/>
            </p:nvSpPr>
            <p:spPr>
              <a:xfrm>
                <a:off x="7177088" y="3197223"/>
                <a:ext cx="174521" cy="396083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7198582" y="3227327"/>
                <a:ext cx="131531" cy="338889"/>
              </a:xfrm>
              <a:prstGeom prst="roundRect">
                <a:avLst>
                  <a:gd name="adj" fmla="val 50000"/>
                </a:avLst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4" name="직사각형 73"/>
            <p:cNvSpPr/>
            <p:nvPr/>
          </p:nvSpPr>
          <p:spPr>
            <a:xfrm>
              <a:off x="6544975" y="1492242"/>
              <a:ext cx="1825393" cy="19675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542880" y="1210714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544408" y="2579930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856142" y="1148968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8856142" y="1437878"/>
              <a:ext cx="378942" cy="3905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158480" y="1126826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412754" y="1552855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051464" y="3530381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5851436" y="2589291"/>
              <a:ext cx="851192" cy="100117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009938" y="2581258"/>
              <a:ext cx="420858" cy="41741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6059202" y="2044606"/>
              <a:ext cx="244720" cy="54468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5158480" y="1424433"/>
              <a:ext cx="613188" cy="15597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4718685" y="1557867"/>
              <a:ext cx="1702243" cy="17889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350327" y="3537506"/>
              <a:ext cx="3020041" cy="41811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052360" y="1764786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7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7477818" y="2589290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5851229" y="3698213"/>
            <a:ext cx="6110112" cy="2984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노래 저작권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4-1. </a:t>
            </a:r>
            <a:r>
              <a:rPr lang="ko-KR" altLang="en-US" sz="1100" dirty="0" smtClean="0"/>
              <a:t>노래 제목 및 아티스트의 이름이 들어간다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노래 남은 시간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5-1. </a:t>
            </a:r>
            <a:r>
              <a:rPr lang="ko-KR" altLang="en-US" sz="1100" dirty="0" smtClean="0"/>
              <a:t>노래 시간에 맞춰 음표 아이콘이 들어간 이미지가 왼쪽에서 오른쪽으로 이동한다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6. </a:t>
            </a:r>
            <a:r>
              <a:rPr lang="ko-KR" altLang="en-US" sz="1100" dirty="0" err="1" smtClean="0"/>
              <a:t>체력바</a:t>
            </a:r>
            <a:endParaRPr lang="en-US" altLang="ko-KR" sz="1100" dirty="0" smtClean="0"/>
          </a:p>
          <a:p>
            <a:r>
              <a:rPr lang="en-US" altLang="ko-KR" sz="1100" dirty="0" smtClean="0"/>
              <a:t>  6-1. </a:t>
            </a:r>
            <a:r>
              <a:rPr lang="ko-KR" altLang="en-US" sz="1100" dirty="0" smtClean="0"/>
              <a:t>왼쪽에는 원시인 아이콘이 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오른쪽에는 매머드 아이콘이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6-2. </a:t>
            </a:r>
            <a:r>
              <a:rPr lang="ko-KR" altLang="en-US" sz="1100" dirty="0" smtClean="0"/>
              <a:t>공격에 성공하면 </a:t>
            </a:r>
            <a:r>
              <a:rPr lang="ko-KR" altLang="en-US" sz="1100" dirty="0" err="1" smtClean="0"/>
              <a:t>노란바가</a:t>
            </a:r>
            <a:r>
              <a:rPr lang="ko-KR" altLang="en-US" sz="1100" dirty="0" smtClean="0"/>
              <a:t> 오른쪽으로 이동하고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회피에 실패하면 왼쪽으로 이동한다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6-3. </a:t>
            </a:r>
            <a:r>
              <a:rPr lang="ko-KR" altLang="en-US" sz="1100" dirty="0" smtClean="0"/>
              <a:t>줄어드는 쪽은 체력이 깜박거리며 위아래로 흔들림 효과가 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7. </a:t>
            </a:r>
            <a:r>
              <a:rPr lang="ko-KR" altLang="en-US" sz="1100" dirty="0" smtClean="0"/>
              <a:t>느낌표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7-1. </a:t>
            </a:r>
            <a:r>
              <a:rPr lang="ko-KR" altLang="en-US" sz="1100" dirty="0" smtClean="0"/>
              <a:t>회피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스와이프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한 박자 전에 캐릭터 위 쪽에 나타나 회피 타이밍을 알려준다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8. </a:t>
            </a:r>
            <a:r>
              <a:rPr lang="ko-KR" altLang="en-US" sz="1100" dirty="0" smtClean="0"/>
              <a:t>조준 표시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8-1.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탭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한 박자 전에 매머드 몸 쪽에 나타나 공격 타이밍을 알려준다</a:t>
            </a:r>
            <a:r>
              <a:rPr lang="en-US" altLang="ko-KR" sz="1100" dirty="0" smtClean="0"/>
              <a:t>.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2222195" y="3096100"/>
            <a:ext cx="155232" cy="480655"/>
            <a:chOff x="5783236" y="3471018"/>
            <a:chExt cx="568411" cy="1760008"/>
          </a:xfrm>
        </p:grpSpPr>
        <p:sp>
          <p:nvSpPr>
            <p:cNvPr id="80" name="사다리꼴 79"/>
            <p:cNvSpPr/>
            <p:nvPr/>
          </p:nvSpPr>
          <p:spPr>
            <a:xfrm flipV="1">
              <a:off x="5783236" y="3471018"/>
              <a:ext cx="568411" cy="1326292"/>
            </a:xfrm>
            <a:prstGeom prst="trapezoi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5890327" y="4876799"/>
              <a:ext cx="354227" cy="354227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고대</a:t>
            </a:r>
            <a:endParaRPr lang="ko-KR" altLang="en-US" sz="40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7024642" y="3845606"/>
            <a:ext cx="4876801" cy="2675539"/>
            <a:chOff x="189490" y="1016236"/>
            <a:chExt cx="4876801" cy="2675539"/>
          </a:xfrm>
        </p:grpSpPr>
        <p:sp>
          <p:nvSpPr>
            <p:cNvPr id="67" name="직사각형 66"/>
            <p:cNvSpPr/>
            <p:nvPr/>
          </p:nvSpPr>
          <p:spPr>
            <a:xfrm>
              <a:off x="189490" y="1016236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56374" y="1059134"/>
              <a:ext cx="4809917" cy="263264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952" y="1203819"/>
              <a:ext cx="1760242" cy="1906912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1605691" y="2270908"/>
              <a:ext cx="849315" cy="970522"/>
              <a:chOff x="8116348" y="2584952"/>
              <a:chExt cx="1054832" cy="970522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8116348" y="2584952"/>
                <a:ext cx="799854" cy="970522"/>
                <a:chOff x="2294237" y="3404910"/>
                <a:chExt cx="799854" cy="1084711"/>
              </a:xfrm>
            </p:grpSpPr>
            <p:sp>
              <p:nvSpPr>
                <p:cNvPr id="81" name="사다리꼴 80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cxnSp>
            <p:nvCxnSpPr>
              <p:cNvPr id="74" name="직선 화살표 연결선 73"/>
              <p:cNvCxnSpPr/>
              <p:nvPr/>
            </p:nvCxnSpPr>
            <p:spPr>
              <a:xfrm flipV="1">
                <a:off x="8456022" y="2963678"/>
                <a:ext cx="715158" cy="394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4624948" y="1067790"/>
              <a:ext cx="378942" cy="453082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535684" y="1246669"/>
              <a:ext cx="1580771" cy="8647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5166" y="1059134"/>
              <a:ext cx="750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Song . artist</a:t>
              </a:r>
              <a:endParaRPr lang="ko-KR" altLang="en-US" sz="8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686504" y="1180802"/>
              <a:ext cx="207404" cy="215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♪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283215" y="3308739"/>
              <a:ext cx="2655947" cy="177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101168" y="3195597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원시인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717349" y="3195597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맘모스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522509" y="3340411"/>
              <a:ext cx="2177358" cy="13327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765967" y="2240254"/>
              <a:ext cx="415670" cy="409380"/>
              <a:chOff x="10807900" y="1794534"/>
              <a:chExt cx="1183232" cy="1165326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1025142" y="1995541"/>
                <a:ext cx="763649" cy="76364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1071175" y="2040732"/>
                <a:ext cx="668891" cy="6688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384108" y="254790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384108" y="179453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86449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0807900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1513438" y="3340410"/>
              <a:ext cx="1053156" cy="1306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481263" y="3172545"/>
              <a:ext cx="174521" cy="3960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502757" y="3202649"/>
              <a:ext cx="131531" cy="33888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850082" y="1740711"/>
              <a:ext cx="155232" cy="480655"/>
              <a:chOff x="5783236" y="3471018"/>
              <a:chExt cx="568411" cy="1760008"/>
            </a:xfrm>
          </p:grpSpPr>
          <p:sp>
            <p:nvSpPr>
              <p:cNvPr id="2" name="사다리꼴 1"/>
              <p:cNvSpPr/>
              <p:nvPr/>
            </p:nvSpPr>
            <p:spPr>
              <a:xfrm flipV="1">
                <a:off x="5783236" y="3471018"/>
                <a:ext cx="568411" cy="1326292"/>
              </a:xfrm>
              <a:prstGeom prst="trapezoi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5890327" y="4876799"/>
                <a:ext cx="354227" cy="3542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85604" y="1060515"/>
            <a:ext cx="99613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캐릭터 머리 위에 느낌표 또는 매머드 몸에 조준 표시가 나타나는 것을 보고 다음 박자에 터치 및 좌우 </a:t>
            </a:r>
            <a:r>
              <a:rPr lang="ko-KR" altLang="en-US" sz="1200" dirty="0" err="1" smtClean="0"/>
              <a:t>스와이프로</a:t>
            </a:r>
            <a:r>
              <a:rPr lang="ko-KR" altLang="en-US" sz="1200" dirty="0" smtClean="0"/>
              <a:t> 공격과 회피를 하는 방식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캐릭터 머리 위 느낌표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매머드 몸 조준 표시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좌우 </a:t>
            </a:r>
            <a:r>
              <a:rPr lang="ko-KR" altLang="en-US" sz="1200" dirty="0" err="1" smtClean="0"/>
              <a:t>스와이프</a:t>
            </a:r>
            <a:endParaRPr lang="en-US" altLang="ko-KR" sz="1200" dirty="0" smtClean="0"/>
          </a:p>
          <a:p>
            <a:endParaRPr lang="en-US" altLang="ko-KR" sz="1200" b="1" dirty="0" smtClean="0"/>
          </a:p>
          <a:p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결과</a:t>
            </a:r>
            <a:endParaRPr lang="en-US" altLang="ko-KR" sz="1400" b="1" dirty="0"/>
          </a:p>
          <a:p>
            <a:r>
              <a:rPr lang="en-US" altLang="ko-KR" sz="1200" dirty="0" smtClean="0"/>
              <a:t> : </a:t>
            </a:r>
            <a:r>
              <a:rPr lang="ko-KR" altLang="en-US" sz="1200" dirty="0" smtClean="0"/>
              <a:t>결과는 다섯 가지로 점수에 따라 달라진다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  - Player Groggy : 0 - </a:t>
            </a:r>
            <a:r>
              <a:rPr lang="en-US" altLang="ko-KR" sz="1200" b="1" dirty="0" smtClean="0"/>
              <a:t>Failed</a:t>
            </a:r>
          </a:p>
          <a:p>
            <a:r>
              <a:rPr lang="en-US" altLang="ko-KR" sz="1200" dirty="0" smtClean="0"/>
              <a:t>  - Player Run : 1 ~ 99 - </a:t>
            </a:r>
            <a:r>
              <a:rPr lang="en-US" altLang="ko-KR" sz="1200" b="1" dirty="0" smtClean="0"/>
              <a:t>Bad</a:t>
            </a:r>
          </a:p>
          <a:p>
            <a:r>
              <a:rPr lang="en-US" altLang="ko-KR" sz="1200" dirty="0" smtClean="0"/>
              <a:t>  - Mammoth Run : 100 ~ 169 - </a:t>
            </a:r>
            <a:r>
              <a:rPr lang="en-US" altLang="ko-KR" sz="1200" b="1" dirty="0" smtClean="0"/>
              <a:t>Good</a:t>
            </a:r>
          </a:p>
          <a:p>
            <a:r>
              <a:rPr lang="en-US" altLang="ko-KR" sz="1200" dirty="0" smtClean="0"/>
              <a:t>  - Mammoth Groggy : 170 ~ 199 - </a:t>
            </a:r>
            <a:r>
              <a:rPr lang="en-US" altLang="ko-KR" sz="1200" b="1" dirty="0" smtClean="0"/>
              <a:t>Great</a:t>
            </a:r>
          </a:p>
          <a:p>
            <a:r>
              <a:rPr lang="en-US" altLang="ko-KR" sz="1200" dirty="0" smtClean="0"/>
              <a:t>  - Mammoth Dead : 200 - </a:t>
            </a:r>
            <a:r>
              <a:rPr lang="en-US" altLang="ko-KR" sz="1200" b="1" dirty="0" smtClean="0"/>
              <a:t>Perfect</a:t>
            </a:r>
          </a:p>
          <a:p>
            <a:endParaRPr lang="en-US" altLang="ko-KR" sz="1200" dirty="0"/>
          </a:p>
          <a:p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: (Hit, Miss)</a:t>
            </a:r>
            <a:r>
              <a:rPr lang="ko-KR" altLang="en-US" sz="1200" dirty="0" smtClean="0"/>
              <a:t>는 캐릭터 창 끝</a:t>
            </a:r>
            <a:r>
              <a:rPr lang="en-US" altLang="ko-KR" sz="1200" dirty="0" smtClean="0"/>
              <a:t>, (Nice, Bad)</a:t>
            </a:r>
            <a:r>
              <a:rPr lang="ko-KR" altLang="en-US" sz="1200" dirty="0" smtClean="0"/>
              <a:t>는 캐릭터 머리 위에 나타난다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공격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공격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패턴</a:t>
            </a:r>
            <a:endParaRPr lang="en-US" altLang="ko-KR" sz="1400" b="1" dirty="0" smtClean="0"/>
          </a:p>
          <a:p>
            <a:r>
              <a:rPr lang="en-US" altLang="ko-KR" sz="1200" dirty="0" smtClean="0"/>
              <a:t> : </a:t>
            </a:r>
            <a:r>
              <a:rPr lang="ko-KR" altLang="en-US" sz="1200" dirty="0" smtClean="0"/>
              <a:t>총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개의 노트가 있고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터치 </a:t>
            </a:r>
            <a:r>
              <a:rPr lang="en-US" altLang="ko-KR" sz="1200" dirty="0" smtClean="0"/>
              <a:t>28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스와이프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개로 이루어져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822000" y="3066967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Bad</a:t>
            </a:r>
            <a:endParaRPr lang="ko-KR" altLang="en-US" sz="2800" dirty="0">
              <a:solidFill>
                <a:srgbClr val="C0000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22001" y="275286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Nice</a:t>
            </a:r>
            <a:endParaRPr lang="ko-KR" altLang="en-US" sz="2800" dirty="0">
              <a:solidFill>
                <a:schemeClr val="accent4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821999" y="2433871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40ABE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Miss</a:t>
            </a:r>
            <a:endParaRPr lang="ko-KR" altLang="en-US" sz="2800" dirty="0">
              <a:solidFill>
                <a:srgbClr val="240ABE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21999" y="338540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Hit</a:t>
            </a:r>
            <a:endParaRPr lang="ko-KR" altLang="en-US" sz="2800" dirty="0">
              <a:solidFill>
                <a:srgbClr val="00B05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4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패턴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고대</a:t>
            </a:r>
            <a:endParaRPr lang="ko-KR" altLang="en-US" sz="4000" b="1" dirty="0"/>
          </a:p>
        </p:txBody>
      </p:sp>
      <p:sp>
        <p:nvSpPr>
          <p:cNvPr id="8" name="직사각형 7"/>
          <p:cNvSpPr/>
          <p:nvPr/>
        </p:nvSpPr>
        <p:spPr>
          <a:xfrm>
            <a:off x="198007" y="1008404"/>
            <a:ext cx="2757822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99803" y="1008404"/>
            <a:ext cx="2762538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925" y="6255522"/>
            <a:ext cx="1478423" cy="32474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시작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8007" y="10084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99803" y="100840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9630" y="5866688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755143" y="5866688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63097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758610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682646" y="544228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 화살표 57"/>
          <p:cNvSpPr/>
          <p:nvPr/>
        </p:nvSpPr>
        <p:spPr>
          <a:xfrm>
            <a:off x="682646" y="5047791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왼쪽 화살표 58"/>
          <p:cNvSpPr/>
          <p:nvPr/>
        </p:nvSpPr>
        <p:spPr>
          <a:xfrm>
            <a:off x="2178159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왼쪽 화살표 59"/>
          <p:cNvSpPr/>
          <p:nvPr/>
        </p:nvSpPr>
        <p:spPr>
          <a:xfrm>
            <a:off x="682646" y="436317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왼쪽 화살표 60"/>
          <p:cNvSpPr/>
          <p:nvPr/>
        </p:nvSpPr>
        <p:spPr>
          <a:xfrm>
            <a:off x="2178159" y="4016402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왼쪽 화살표 61"/>
          <p:cNvSpPr/>
          <p:nvPr/>
        </p:nvSpPr>
        <p:spPr>
          <a:xfrm>
            <a:off x="682646" y="36758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화살표 62"/>
          <p:cNvSpPr/>
          <p:nvPr/>
        </p:nvSpPr>
        <p:spPr>
          <a:xfrm>
            <a:off x="2178159" y="33069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왼쪽 화살표 63"/>
          <p:cNvSpPr/>
          <p:nvPr/>
        </p:nvSpPr>
        <p:spPr>
          <a:xfrm>
            <a:off x="682646" y="2988427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 화살표 64"/>
          <p:cNvSpPr/>
          <p:nvPr/>
        </p:nvSpPr>
        <p:spPr>
          <a:xfrm>
            <a:off x="682646" y="259393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 화살표 65"/>
          <p:cNvSpPr/>
          <p:nvPr/>
        </p:nvSpPr>
        <p:spPr>
          <a:xfrm>
            <a:off x="682646" y="2199441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왼쪽 화살표 68"/>
          <p:cNvSpPr/>
          <p:nvPr/>
        </p:nvSpPr>
        <p:spPr>
          <a:xfrm>
            <a:off x="682646" y="180494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왼쪽 화살표 72"/>
          <p:cNvSpPr/>
          <p:nvPr/>
        </p:nvSpPr>
        <p:spPr>
          <a:xfrm>
            <a:off x="2178159" y="14482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왼쪽 화살표 74"/>
          <p:cNvSpPr/>
          <p:nvPr/>
        </p:nvSpPr>
        <p:spPr>
          <a:xfrm>
            <a:off x="3686113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왼쪽 화살표 75"/>
          <p:cNvSpPr/>
          <p:nvPr/>
        </p:nvSpPr>
        <p:spPr>
          <a:xfrm>
            <a:off x="5181626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왼쪽 화살표 76"/>
          <p:cNvSpPr/>
          <p:nvPr/>
        </p:nvSpPr>
        <p:spPr>
          <a:xfrm>
            <a:off x="3686113" y="513249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왼쪽 화살표 77"/>
          <p:cNvSpPr/>
          <p:nvPr/>
        </p:nvSpPr>
        <p:spPr>
          <a:xfrm>
            <a:off x="3686113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화살표 82"/>
          <p:cNvSpPr/>
          <p:nvPr/>
        </p:nvSpPr>
        <p:spPr>
          <a:xfrm>
            <a:off x="3686113" y="431911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왼쪽 화살표 84"/>
          <p:cNvSpPr/>
          <p:nvPr/>
        </p:nvSpPr>
        <p:spPr>
          <a:xfrm>
            <a:off x="5181626" y="389817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왼쪽 화살표 85"/>
          <p:cNvSpPr/>
          <p:nvPr/>
        </p:nvSpPr>
        <p:spPr>
          <a:xfrm>
            <a:off x="3686113" y="348783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왼쪽 화살표 86"/>
          <p:cNvSpPr/>
          <p:nvPr/>
        </p:nvSpPr>
        <p:spPr>
          <a:xfrm>
            <a:off x="3686113" y="308114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왼쪽 화살표 87"/>
          <p:cNvSpPr/>
          <p:nvPr/>
        </p:nvSpPr>
        <p:spPr>
          <a:xfrm>
            <a:off x="5181626" y="27098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왼쪽 화살표 88"/>
          <p:cNvSpPr/>
          <p:nvPr/>
        </p:nvSpPr>
        <p:spPr>
          <a:xfrm>
            <a:off x="3686113" y="239788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왼쪽 화살표 89"/>
          <p:cNvSpPr/>
          <p:nvPr/>
        </p:nvSpPr>
        <p:spPr>
          <a:xfrm>
            <a:off x="3686113" y="198712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왼쪽 화살표 90"/>
          <p:cNvSpPr/>
          <p:nvPr/>
        </p:nvSpPr>
        <p:spPr>
          <a:xfrm>
            <a:off x="3686113" y="158306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왼쪽 화살표 91"/>
          <p:cNvSpPr/>
          <p:nvPr/>
        </p:nvSpPr>
        <p:spPr>
          <a:xfrm>
            <a:off x="3686113" y="117132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6212236" y="1008404"/>
            <a:ext cx="2777383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212236" y="1008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291598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787111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4" name="왼쪽 화살표 113"/>
          <p:cNvSpPr/>
          <p:nvPr/>
        </p:nvSpPr>
        <p:spPr>
          <a:xfrm>
            <a:off x="6714614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화살표 114"/>
          <p:cNvSpPr/>
          <p:nvPr/>
        </p:nvSpPr>
        <p:spPr>
          <a:xfrm>
            <a:off x="8210127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화살표 115"/>
          <p:cNvSpPr/>
          <p:nvPr/>
        </p:nvSpPr>
        <p:spPr>
          <a:xfrm>
            <a:off x="6714614" y="513249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왼쪽 화살표 116"/>
          <p:cNvSpPr/>
          <p:nvPr/>
        </p:nvSpPr>
        <p:spPr>
          <a:xfrm>
            <a:off x="8210127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왼쪽 화살표 117"/>
          <p:cNvSpPr/>
          <p:nvPr/>
        </p:nvSpPr>
        <p:spPr>
          <a:xfrm>
            <a:off x="6714614" y="431911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왼쪽 화살표 118"/>
          <p:cNvSpPr/>
          <p:nvPr/>
        </p:nvSpPr>
        <p:spPr>
          <a:xfrm>
            <a:off x="6714614" y="389817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왼쪽 화살표 119"/>
          <p:cNvSpPr/>
          <p:nvPr/>
        </p:nvSpPr>
        <p:spPr>
          <a:xfrm>
            <a:off x="8210127" y="348783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왼쪽 화살표 120"/>
          <p:cNvSpPr/>
          <p:nvPr/>
        </p:nvSpPr>
        <p:spPr>
          <a:xfrm>
            <a:off x="6714614" y="308114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왼쪽 화살표 121"/>
          <p:cNvSpPr/>
          <p:nvPr/>
        </p:nvSpPr>
        <p:spPr>
          <a:xfrm>
            <a:off x="8210127" y="27098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왼쪽 화살표 122"/>
          <p:cNvSpPr/>
          <p:nvPr/>
        </p:nvSpPr>
        <p:spPr>
          <a:xfrm>
            <a:off x="6714614" y="239788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왼쪽 화살표 123"/>
          <p:cNvSpPr/>
          <p:nvPr/>
        </p:nvSpPr>
        <p:spPr>
          <a:xfrm>
            <a:off x="6714614" y="198712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왼쪽 화살표 124"/>
          <p:cNvSpPr/>
          <p:nvPr/>
        </p:nvSpPr>
        <p:spPr>
          <a:xfrm>
            <a:off x="6714614" y="158306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화살표 125"/>
          <p:cNvSpPr/>
          <p:nvPr/>
        </p:nvSpPr>
        <p:spPr>
          <a:xfrm>
            <a:off x="6714614" y="117132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9233593" y="1008404"/>
            <a:ext cx="2777383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233593" y="1008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9312955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808468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2" name="왼쪽 화살표 131"/>
          <p:cNvSpPr/>
          <p:nvPr/>
        </p:nvSpPr>
        <p:spPr>
          <a:xfrm>
            <a:off x="11231484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왼쪽 화살표 132"/>
          <p:cNvSpPr/>
          <p:nvPr/>
        </p:nvSpPr>
        <p:spPr>
          <a:xfrm>
            <a:off x="9735971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881250" y="1147912"/>
            <a:ext cx="1478423" cy="32474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3893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중세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8413" y="1703287"/>
            <a:ext cx="4872693" cy="2675538"/>
            <a:chOff x="3476353" y="1499288"/>
            <a:chExt cx="4872693" cy="2675538"/>
          </a:xfrm>
        </p:grpSpPr>
        <p:sp>
          <p:nvSpPr>
            <p:cNvPr id="21" name="직사각형 20"/>
            <p:cNvSpPr/>
            <p:nvPr/>
          </p:nvSpPr>
          <p:spPr>
            <a:xfrm>
              <a:off x="3484569" y="1499288"/>
              <a:ext cx="4864476" cy="26681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3563596" y="1520240"/>
              <a:ext cx="4785450" cy="2646348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4893514" y="3178825"/>
              <a:ext cx="797833" cy="967856"/>
              <a:chOff x="2294237" y="3404910"/>
              <a:chExt cx="799854" cy="1084711"/>
            </a:xfrm>
          </p:grpSpPr>
          <p:sp>
            <p:nvSpPr>
              <p:cNvPr id="51" name="사다리꼴 5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4429527" y="3911447"/>
              <a:ext cx="3919518" cy="255499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3476353" y="1902285"/>
              <a:ext cx="1088479" cy="227254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5611942" y="3038085"/>
              <a:ext cx="158808" cy="1166063"/>
            </a:xfrm>
            <a:prstGeom prst="rect">
              <a:avLst/>
            </a:prstGeom>
          </p:spPr>
        </p:pic>
        <p:cxnSp>
          <p:nvCxnSpPr>
            <p:cNvPr id="23" name="직선 화살표 연결선 22"/>
            <p:cNvCxnSpPr/>
            <p:nvPr/>
          </p:nvCxnSpPr>
          <p:spPr>
            <a:xfrm flipH="1" flipV="1">
              <a:off x="6330562" y="3311801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6741604" y="3509462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6431222" y="3639699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815728" y="1639776"/>
              <a:ext cx="2202161" cy="9230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044954" y="1627207"/>
              <a:ext cx="171776" cy="11957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47788" y="306024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57587" y="3340921"/>
            <a:ext cx="1339090" cy="10379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695956" y="1774189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695956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262622" y="3463764"/>
            <a:ext cx="1448026" cy="1217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262622" y="31667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55383"/>
              </p:ext>
            </p:extLst>
          </p:nvPr>
        </p:nvGraphicFramePr>
        <p:xfrm>
          <a:off x="5605666" y="2262943"/>
          <a:ext cx="6239127" cy="1548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1021492"/>
                <a:gridCol w="3825440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날아오는 화살을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908748" y="1724239"/>
            <a:ext cx="378942" cy="4530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966773" y="159010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2756" y="1870170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8413" y="4506255"/>
            <a:ext cx="9716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캐릭터 앞으로 날아오는 일반 화살의 개수에 따라 터치로 베거나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불화살이 날아오는 시점에 맞춰 위로 </a:t>
            </a:r>
            <a:r>
              <a:rPr lang="ko-KR" altLang="en-US" sz="1200" dirty="0" err="1" smtClean="0"/>
              <a:t>스와이프로</a:t>
            </a:r>
            <a:r>
              <a:rPr lang="ko-KR" altLang="en-US" sz="1200" dirty="0" smtClean="0"/>
              <a:t> 회피를 하는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일반 화살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화살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위로 </a:t>
            </a:r>
            <a:r>
              <a:rPr lang="ko-KR" altLang="en-US" sz="1200" dirty="0" err="1" smtClean="0"/>
              <a:t>스와이프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200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베기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베기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5983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82652" y="1703286"/>
            <a:ext cx="4876801" cy="2675539"/>
            <a:chOff x="267730" y="1499287"/>
            <a:chExt cx="4880919" cy="2990335"/>
          </a:xfrm>
        </p:grpSpPr>
        <p:grpSp>
          <p:nvGrpSpPr>
            <p:cNvPr id="2" name="그룹 1"/>
            <p:cNvGrpSpPr/>
            <p:nvPr/>
          </p:nvGrpSpPr>
          <p:grpSpPr>
            <a:xfrm>
              <a:off x="267730" y="1499287"/>
              <a:ext cx="4880919" cy="2990335"/>
              <a:chOff x="267730" y="1499287"/>
              <a:chExt cx="4880919" cy="299033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71848" y="1499287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337940" y="1546477"/>
                <a:ext cx="4810708" cy="2943144"/>
              </a:xfrm>
              <a:prstGeom prst="rect">
                <a:avLst/>
              </a:prstGeom>
            </p:spPr>
          </p:pic>
          <p:grpSp>
            <p:nvGrpSpPr>
              <p:cNvPr id="28" name="그룹 27"/>
              <p:cNvGrpSpPr/>
              <p:nvPr/>
            </p:nvGrpSpPr>
            <p:grpSpPr>
              <a:xfrm>
                <a:off x="2425537" y="2608347"/>
                <a:ext cx="569421" cy="772212"/>
                <a:chOff x="2294237" y="3404910"/>
                <a:chExt cx="799854" cy="1084711"/>
              </a:xfrm>
            </p:grpSpPr>
            <p:sp>
              <p:nvSpPr>
                <p:cNvPr id="29" name="사다리꼴 28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267730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076833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80268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6" b="94492" l="20339" r="7669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9" t="12273" r="25175" b="4173"/>
              <a:stretch/>
            </p:blipFill>
            <p:spPr>
              <a:xfrm>
                <a:off x="2316280" y="2862726"/>
                <a:ext cx="270579" cy="421826"/>
              </a:xfrm>
              <a:prstGeom prst="rect">
                <a:avLst/>
              </a:prstGeom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85028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1400832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823463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45"/>
              <p:cNvGrpSpPr/>
              <p:nvPr/>
            </p:nvGrpSpPr>
            <p:grpSpPr>
              <a:xfrm>
                <a:off x="661014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/>
              <p:cNvGrpSpPr/>
              <p:nvPr/>
            </p:nvGrpSpPr>
            <p:grpSpPr>
              <a:xfrm>
                <a:off x="3167857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grpSp>
            <p:nvGrpSpPr>
              <p:cNvPr id="52" name="그룹 51"/>
              <p:cNvGrpSpPr/>
              <p:nvPr/>
            </p:nvGrpSpPr>
            <p:grpSpPr>
              <a:xfrm>
                <a:off x="396000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4662205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/>
              <p:cNvGrpSpPr/>
              <p:nvPr/>
            </p:nvGrpSpPr>
            <p:grpSpPr>
              <a:xfrm>
                <a:off x="471021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모서리가 둥근 직사각형 55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570195" y="1774189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570195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305674" y="2654583"/>
            <a:ext cx="783712" cy="7592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71848" y="2937994"/>
            <a:ext cx="4887604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3163313" y="2945351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2309436" y="236058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1848" y="264859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93994" y="265752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63313" y="264859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393994" y="2937993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37360"/>
              </p:ext>
            </p:extLst>
          </p:nvPr>
        </p:nvGraphicFramePr>
        <p:xfrm>
          <a:off x="5485969" y="1929715"/>
          <a:ext cx="6536673" cy="225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270477"/>
                <a:gridCol w="1054444"/>
                <a:gridCol w="3694618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컨베이어 벨트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컨베이어 벨트를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바코드가 있는 상자를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예시 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바코드가 있는 상자 예시를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투명도 </a:t>
                      </a:r>
                      <a:r>
                        <a:rPr lang="en-US" altLang="ko-KR" sz="1100" dirty="0" smtClean="0"/>
                        <a:t>70%</a:t>
                      </a:r>
                      <a:r>
                        <a:rPr lang="ko-KR" altLang="en-US" sz="1100" dirty="0" smtClean="0"/>
                        <a:t>를 적용한다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752928" y="1729086"/>
            <a:ext cx="378942" cy="45308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855498" y="155671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55498" y="1837113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82652" y="4502071"/>
            <a:ext cx="1027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양 쪽의 레일에서 밀려오는 상자를 최대한 정확한 위치에서 터치를 이용해 바코드를 찍는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상자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살짝 걸친 상태에서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너무 일찍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정확한 위치에서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터치를 못했을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1788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17128" y="1690393"/>
            <a:ext cx="4921901" cy="268131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7" y="1688118"/>
            <a:ext cx="4921902" cy="268358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114829" y="1786988"/>
            <a:ext cx="1500946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128241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51585" y="3708592"/>
            <a:ext cx="1062682" cy="5256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234630" y="3253308"/>
            <a:ext cx="267745" cy="413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08056" y="3253307"/>
            <a:ext cx="745540" cy="6034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458845" y="2632882"/>
            <a:ext cx="712589" cy="7522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313801" y="2130876"/>
            <a:ext cx="1033850" cy="171117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51585" y="343193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34630" y="29652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00922" y="29652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85626" y="211473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58845" y="23399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72959"/>
              </p:ext>
            </p:extLst>
          </p:nvPr>
        </p:nvGraphicFramePr>
        <p:xfrm>
          <a:off x="5982626" y="1796179"/>
          <a:ext cx="5912545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138672"/>
                <a:gridCol w="1071920"/>
                <a:gridCol w="318481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발사 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누른 버튼</a:t>
                      </a:r>
                      <a:r>
                        <a:rPr lang="ko-KR" altLang="en-US" sz="1100" baseline="0" dirty="0" smtClean="0"/>
                        <a:t> 쪽의 레이저를 발사한다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눌러야 한다는 느낌표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누름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눌렀다는 누름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레이저 및 폭파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레이저 및 폭파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운석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우주선 체력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우주선의 체력을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937537" y="1688118"/>
            <a:ext cx="378942" cy="4530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02872" y="153431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8855" y="1814388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2000" l="9778" r="89778">
                        <a14:foregroundMark x1="53333" y1="49333" x2="53333" y2="49333"/>
                        <a14:foregroundMark x1="73778" y1="43111" x2="73778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5356" r="10358" b="7143"/>
          <a:stretch/>
        </p:blipFill>
        <p:spPr>
          <a:xfrm>
            <a:off x="1927212" y="1789325"/>
            <a:ext cx="201029" cy="20145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155057" y="1849500"/>
            <a:ext cx="1398539" cy="95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92088" y="1975504"/>
            <a:ext cx="803713" cy="571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80903" y="1930756"/>
            <a:ext cx="826745" cy="14664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3104" y="186052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1" name="직사각형 50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417127" y="4525503"/>
            <a:ext cx="1027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우주선 쪽으로 날아오는 작은 운석을 해당 위치에 있는 버튼을 터치하여 파괴하거나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운석을 보호막 버튼을 터치하여 막아내는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작은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레이저 버튼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보호막 버튼 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파괴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파괴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661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미래</a:t>
            </a:r>
            <a:endParaRPr lang="ko-KR" altLang="en-US" sz="40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57599" y="1269022"/>
            <a:ext cx="4876801" cy="2675537"/>
            <a:chOff x="267730" y="1493698"/>
            <a:chExt cx="4876801" cy="2990335"/>
          </a:xfrm>
        </p:grpSpPr>
        <p:sp>
          <p:nvSpPr>
            <p:cNvPr id="16" name="직사각형 15"/>
            <p:cNvSpPr/>
            <p:nvPr/>
          </p:nvSpPr>
          <p:spPr>
            <a:xfrm>
              <a:off x="267730" y="149369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335" y="1515635"/>
              <a:ext cx="4815196" cy="2953729"/>
            </a:xfrm>
            <a:prstGeom prst="rect">
              <a:avLst/>
            </a:prstGeom>
          </p:spPr>
        </p:pic>
      </p:grpSp>
      <p:sp>
        <p:nvSpPr>
          <p:cNvPr id="36" name="순서도: 처리 35"/>
          <p:cNvSpPr/>
          <p:nvPr/>
        </p:nvSpPr>
        <p:spPr>
          <a:xfrm>
            <a:off x="4011840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처리 36"/>
          <p:cNvSpPr/>
          <p:nvPr/>
        </p:nvSpPr>
        <p:spPr>
          <a:xfrm>
            <a:off x="5445224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처리 37"/>
          <p:cNvSpPr/>
          <p:nvPr/>
        </p:nvSpPr>
        <p:spPr>
          <a:xfrm>
            <a:off x="6940369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8155457" y="1339927"/>
            <a:ext cx="378942" cy="45308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2000" l="9778" r="89778">
                        <a14:foregroundMark x1="53333" y1="49333" x2="53333" y2="49333"/>
                        <a14:foregroundMark x1="73778" y1="43111" x2="73778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5356" r="10358" b="7143"/>
          <a:stretch/>
        </p:blipFill>
        <p:spPr>
          <a:xfrm>
            <a:off x="5206327" y="1416890"/>
            <a:ext cx="201029" cy="2014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434172" y="1477065"/>
            <a:ext cx="1398539" cy="95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025551" y="1596935"/>
            <a:ext cx="803713" cy="571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401367" y="4410760"/>
            <a:ext cx="7571874" cy="2236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모션</a:t>
            </a:r>
            <a:r>
              <a:rPr lang="en-US" altLang="ko-KR" sz="1100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운석이 빠르게 다가오다가 지정된 구간에서 멈춤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운석이 다가옴과 동시에 먼저 오는 쪽부터 차례대로 버튼 위에 느낌표가 뜸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느낌표가 뜬 것부터 버튼을 누름과 동시에 운석이 폭파됨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폭파 성공 시 체력이 한 칸 참</a:t>
            </a:r>
            <a:r>
              <a:rPr lang="en-US" altLang="ko-KR" sz="1100" dirty="0"/>
              <a:t>. </a:t>
            </a:r>
            <a:r>
              <a:rPr lang="ko-KR" altLang="en-US" sz="1100" dirty="0"/>
              <a:t>폭파 실패 시 체력이 한 칸 담</a:t>
            </a:r>
            <a:r>
              <a:rPr lang="en-US" altLang="ko-KR" sz="1100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ko-KR" altLang="en-US" sz="1100" dirty="0"/>
              <a:t>〮 세 개의 버튼 위에 느낌표가 먼저 뜨고 그 순서와 박자에 맞춰 버튼을 터치방식으로 클릭하여 운석을 부수는 플레이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〮 </a:t>
            </a:r>
            <a:r>
              <a:rPr lang="ko-KR" altLang="en-US" sz="1100" dirty="0" err="1"/>
              <a:t>배경음</a:t>
            </a:r>
            <a:r>
              <a:rPr lang="en-US" altLang="ko-KR" sz="1100" dirty="0"/>
              <a:t>, </a:t>
            </a:r>
            <a:r>
              <a:rPr lang="ko-KR" altLang="en-US" sz="1100" dirty="0"/>
              <a:t>느낌표 효과음</a:t>
            </a:r>
            <a:r>
              <a:rPr lang="en-US" altLang="ko-KR" sz="1100" dirty="0"/>
              <a:t>, </a:t>
            </a:r>
            <a:r>
              <a:rPr lang="ko-KR" altLang="en-US" sz="1100" dirty="0"/>
              <a:t>운석 터지는 효과음</a:t>
            </a:r>
            <a:endParaRPr lang="en-US" altLang="ko-KR" sz="1100" dirty="0"/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706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93577"/>
              </p:ext>
            </p:extLst>
          </p:nvPr>
        </p:nvGraphicFramePr>
        <p:xfrm>
          <a:off x="5485841" y="2372972"/>
          <a:ext cx="6417902" cy="3085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080042"/>
                <a:gridCol w="1042587"/>
                <a:gridCol w="377813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설</a:t>
                      </a:r>
                      <a:r>
                        <a:rPr lang="ko-KR" altLang="en-US" sz="1100" b="1" dirty="0" smtClean="0"/>
                        <a:t>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일시정지</a:t>
                      </a:r>
                      <a:r>
                        <a:rPr lang="ko-KR" altLang="en-US" sz="1100" dirty="0" smtClean="0"/>
                        <a:t>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재시작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메뉴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</a:t>
                      </a:r>
                      <a:r>
                        <a:rPr lang="ko-KR" altLang="en-US" sz="1100" baseline="0" dirty="0" smtClean="0"/>
                        <a:t>션 창이 종료된다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 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82523" y="2578168"/>
            <a:ext cx="4876815" cy="2675540"/>
            <a:chOff x="215761" y="2695859"/>
            <a:chExt cx="4876815" cy="2675540"/>
          </a:xfrm>
        </p:grpSpPr>
        <p:sp>
          <p:nvSpPr>
            <p:cNvPr id="62" name="직사각형 61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68" name="그룹 67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71" name="사다리꼴 7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76" name="직선 화살표 연결선 75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/>
          <p:cNvSpPr/>
          <p:nvPr/>
        </p:nvSpPr>
        <p:spPr>
          <a:xfrm>
            <a:off x="271848" y="2578167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76069" y="2578167"/>
            <a:ext cx="4883254" cy="2675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725589" y="2641670"/>
            <a:ext cx="378942" cy="45308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1878865" y="3032868"/>
            <a:ext cx="1896409" cy="173446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7" t="18098" r="33351" b="66258"/>
          <a:stretch/>
        </p:blipFill>
        <p:spPr>
          <a:xfrm>
            <a:off x="2032117" y="3252407"/>
            <a:ext cx="1589903" cy="42013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4703535" y="2601414"/>
            <a:ext cx="428518" cy="5246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064222" y="326672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064222" y="345317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452719" y="3261620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452719" y="3445445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2863188" y="4209562"/>
            <a:ext cx="723501" cy="2777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153787" y="4200425"/>
            <a:ext cx="578547" cy="2807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230" y="265747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7768" y="419330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533" y="419414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3698" y="34877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81766" y="319425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08263" y="259056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22051" y="344973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622712" y="32098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29201" y="3739632"/>
            <a:ext cx="811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텍스트 </a:t>
            </a:r>
            <a:r>
              <a:rPr lang="ko-KR" altLang="en-US" sz="800" i="1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이펙트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6970" y="371403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04363" y="3763580"/>
            <a:ext cx="630199" cy="1400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221226" y="3544827"/>
            <a:ext cx="238896" cy="347249"/>
            <a:chOff x="9745362" y="2498295"/>
            <a:chExt cx="321276" cy="475565"/>
          </a:xfrm>
        </p:grpSpPr>
        <p:sp>
          <p:nvSpPr>
            <p:cNvPr id="46" name="직사각형 45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3195629" y="3734492"/>
            <a:ext cx="152594" cy="1831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377818" y="3705718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4309" y="41930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재시작</a:t>
            </a:r>
            <a:endParaRPr lang="ko-KR" alt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793021" y="41930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메인메뉴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13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136180" y="4013820"/>
            <a:ext cx="3769464" cy="2558143"/>
            <a:chOff x="3476353" y="1499287"/>
            <a:chExt cx="4876801" cy="2675539"/>
          </a:xfrm>
        </p:grpSpPr>
        <p:grpSp>
          <p:nvGrpSpPr>
            <p:cNvPr id="52" name="그룹 51"/>
            <p:cNvGrpSpPr/>
            <p:nvPr/>
          </p:nvGrpSpPr>
          <p:grpSpPr>
            <a:xfrm>
              <a:off x="3476353" y="1499287"/>
              <a:ext cx="4876801" cy="2675539"/>
              <a:chOff x="267730" y="1493696"/>
              <a:chExt cx="4876801" cy="299033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267730" y="1493698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267730" y="1493697"/>
                <a:ext cx="4876801" cy="29903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30" y="1493696"/>
                <a:ext cx="4876800" cy="2975668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1602260" y="1648908"/>
                <a:ext cx="2207740" cy="103449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2834600" y="1634822"/>
                <a:ext cx="172211" cy="13401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7974211" y="1518918"/>
              <a:ext cx="378942" cy="453082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현재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83317"/>
              </p:ext>
            </p:extLst>
          </p:nvPr>
        </p:nvGraphicFramePr>
        <p:xfrm>
          <a:off x="300366" y="1057750"/>
          <a:ext cx="7616765" cy="425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 리듬게임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총 </a:t>
                      </a:r>
                      <a:r>
                        <a:rPr lang="en-US" altLang="ko-KR" sz="1100" dirty="0" smtClean="0"/>
                        <a:t>4</a:t>
                      </a:r>
                      <a:r>
                        <a:rPr lang="ko-KR" altLang="en-US" sz="1100" dirty="0" smtClean="0"/>
                        <a:t>개의 캐릭터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스테이지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가 있고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각 캐릭터마다 </a:t>
                      </a:r>
                      <a:r>
                        <a:rPr lang="ko-KR" altLang="en-US" sz="1100" dirty="0" err="1" smtClean="0"/>
                        <a:t>컨셉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고대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중세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현대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미래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및 플레이 방식이 다르다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 선택 후 게임시작을 하면 데모 게임을 통해 각 캐릭터마다 다른 조작법과 박자 감을 익힐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스와이프를</a:t>
                      </a:r>
                      <a:r>
                        <a:rPr lang="ko-KR" altLang="en-US" sz="1100" dirty="0" smtClean="0"/>
                        <a:t> 통해 최대한 틀리지 않고 박자를 맞춰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노래가 끝날 때 까지 플레이 하면 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캐릭터를 반복해서 플레이 할 수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136180" y="1060039"/>
            <a:ext cx="3769463" cy="2486466"/>
            <a:chOff x="4885315" y="1040914"/>
            <a:chExt cx="4876801" cy="2675539"/>
          </a:xfrm>
        </p:grpSpPr>
        <p:sp>
          <p:nvSpPr>
            <p:cNvPr id="21" name="직사각형 20"/>
            <p:cNvSpPr/>
            <p:nvPr/>
          </p:nvSpPr>
          <p:spPr>
            <a:xfrm>
              <a:off x="4885315" y="1040914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4956561" y="1083812"/>
              <a:ext cx="4805555" cy="263264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77" y="1228497"/>
              <a:ext cx="1760242" cy="1906912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6301516" y="2295586"/>
              <a:ext cx="849315" cy="970522"/>
              <a:chOff x="8116348" y="2584952"/>
              <a:chExt cx="1054832" cy="970522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116348" y="2584952"/>
                <a:ext cx="799854" cy="970522"/>
                <a:chOff x="2294237" y="3404910"/>
                <a:chExt cx="799854" cy="1084711"/>
              </a:xfrm>
            </p:grpSpPr>
            <p:sp>
              <p:nvSpPr>
                <p:cNvPr id="60" name="사다리꼴 59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cxnSp>
            <p:nvCxnSpPr>
              <p:cNvPr id="59" name="직선 화살표 연결선 58"/>
              <p:cNvCxnSpPr/>
              <p:nvPr/>
            </p:nvCxnSpPr>
            <p:spPr>
              <a:xfrm flipV="1">
                <a:off x="8456022" y="2963678"/>
                <a:ext cx="715158" cy="394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9320773" y="1092468"/>
              <a:ext cx="378942" cy="453082"/>
            </a:xfrm>
            <a:prstGeom prst="rect">
              <a:avLst/>
            </a:prstGeom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5231509" y="1271347"/>
              <a:ext cx="1580771" cy="8647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50991" y="1083812"/>
              <a:ext cx="750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Song . artist</a:t>
              </a:r>
              <a:endParaRPr lang="ko-KR" altLang="en-US" sz="800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382329" y="1205480"/>
              <a:ext cx="207404" cy="215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♪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979040" y="3333417"/>
              <a:ext cx="2655947" cy="177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96993" y="3220275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원시인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413174" y="3220275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맘모스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218334" y="3365089"/>
              <a:ext cx="2177358" cy="13327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461792" y="2264932"/>
              <a:ext cx="415670" cy="409380"/>
              <a:chOff x="10807900" y="1794534"/>
              <a:chExt cx="1183232" cy="11653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1025142" y="1995541"/>
                <a:ext cx="763649" cy="76364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71175" y="2040732"/>
                <a:ext cx="668891" cy="6688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384108" y="254790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1384108" y="179453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586449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807900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277114" y="1779631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accent6">
                      <a:lumMod val="7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Hit</a:t>
              </a:r>
              <a:endParaRPr lang="ko-KR" altLang="en-US" sz="2800" dirty="0">
                <a:solidFill>
                  <a:schemeClr val="accent6">
                    <a:lumMod val="7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209263" y="3365088"/>
              <a:ext cx="1053156" cy="1306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177088" y="3197223"/>
              <a:ext cx="174521" cy="3960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198582" y="3227327"/>
              <a:ext cx="131531" cy="33888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3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42205" y="5209104"/>
            <a:ext cx="2505425" cy="7811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1848" y="1935977"/>
            <a:ext cx="4902514" cy="270242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결과 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23508"/>
              </p:ext>
            </p:extLst>
          </p:nvPr>
        </p:nvGraphicFramePr>
        <p:xfrm>
          <a:off x="5558077" y="1365272"/>
          <a:ext cx="6354761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32726"/>
                <a:gridCol w="1021492"/>
                <a:gridCol w="388340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사냥 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‘</a:t>
                      </a:r>
                      <a:r>
                        <a:rPr lang="ko-KR" altLang="en-US" sz="1100" dirty="0" smtClean="0"/>
                        <a:t>사냥 결과</a:t>
                      </a:r>
                      <a:r>
                        <a:rPr lang="en-US" altLang="ko-KR" sz="1100" dirty="0" smtClean="0"/>
                        <a:t>’</a:t>
                      </a:r>
                      <a:r>
                        <a:rPr lang="ko-KR" altLang="en-US" sz="1100" dirty="0" smtClean="0"/>
                        <a:t>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판정</a:t>
                      </a:r>
                      <a:r>
                        <a:rPr lang="ko-KR" altLang="en-US" sz="1100" baseline="0" dirty="0" smtClean="0"/>
                        <a:t> 종류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판정 종류를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판정 개수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판정 개수를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결과를 알기 쉽게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 이미지를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 텍스트를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메인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 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게임이 재 시작된다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1935977"/>
            <a:ext cx="4902514" cy="270242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670560" y="3696604"/>
            <a:ext cx="1294547" cy="849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47628" y="207253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05" y="5209104"/>
            <a:ext cx="2505425" cy="78115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705028" y="2074661"/>
            <a:ext cx="3012251" cy="16219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1306" y="2074661"/>
            <a:ext cx="953723" cy="3646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51306" y="2455304"/>
            <a:ext cx="479459" cy="12413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264847" y="2455304"/>
            <a:ext cx="349633" cy="12413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51305" y="3719562"/>
            <a:ext cx="1077495" cy="707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471225" y="5498006"/>
            <a:ext cx="955782" cy="346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795823" y="5498006"/>
            <a:ext cx="810502" cy="346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47628" y="245530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7628" y="37195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48562" y="24393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05028" y="180710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66138" y="342448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71225" y="52176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12915" y="52176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43178" y="3979650"/>
            <a:ext cx="6369660" cy="25261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판정 개수</a:t>
            </a:r>
            <a:endParaRPr lang="en-US" altLang="ko-KR" sz="1100" dirty="0"/>
          </a:p>
          <a:p>
            <a:r>
              <a:rPr lang="en-US" altLang="ko-KR" sz="1100" dirty="0" smtClean="0"/>
              <a:t>  3-1. </a:t>
            </a:r>
            <a:r>
              <a:rPr lang="ko-KR" altLang="en-US" sz="1100" dirty="0" smtClean="0"/>
              <a:t>플레이 하면서 받은 각각 판정 종류의 수를 알려준다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결과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4-1. </a:t>
            </a:r>
            <a:r>
              <a:rPr lang="ko-KR" altLang="en-US" sz="1100" dirty="0" smtClean="0"/>
              <a:t>점수에 따른 결과를 간단한 영어로 알려준다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4-2</a:t>
            </a:r>
            <a:r>
              <a:rPr lang="en-US" altLang="ko-KR" sz="1100" dirty="0"/>
              <a:t>. </a:t>
            </a:r>
            <a:r>
              <a:rPr lang="en-US" altLang="ko-KR" sz="1100" dirty="0" smtClean="0"/>
              <a:t>0 : Failed, 1 </a:t>
            </a:r>
            <a:r>
              <a:rPr lang="en-US" altLang="ko-KR" sz="1100" dirty="0"/>
              <a:t>~ 99 </a:t>
            </a:r>
            <a:r>
              <a:rPr lang="en-US" altLang="ko-KR" sz="1100" dirty="0" smtClean="0"/>
              <a:t>: Bad, 100 </a:t>
            </a:r>
            <a:r>
              <a:rPr lang="en-US" altLang="ko-KR" sz="1100" dirty="0"/>
              <a:t>~ 169 </a:t>
            </a:r>
            <a:r>
              <a:rPr lang="en-US" altLang="ko-KR" sz="1100" dirty="0" smtClean="0"/>
              <a:t>: Good, 170 </a:t>
            </a:r>
            <a:r>
              <a:rPr lang="en-US" altLang="ko-KR" sz="1100" dirty="0"/>
              <a:t>~ 199 </a:t>
            </a:r>
            <a:r>
              <a:rPr lang="en-US" altLang="ko-KR" sz="1100" dirty="0" smtClean="0"/>
              <a:t>: Great, 200 : Perfect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결과 이미지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5-1. </a:t>
            </a:r>
            <a:r>
              <a:rPr lang="ko-KR" altLang="en-US" sz="1100" dirty="0" smtClean="0"/>
              <a:t>다섯 개의 결과에 따라 각각의 맞는 이미지를 보여준다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6. </a:t>
            </a:r>
            <a:r>
              <a:rPr lang="ko-KR" altLang="en-US" sz="1100" dirty="0" smtClean="0"/>
              <a:t>결과 텍스트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6-1. </a:t>
            </a:r>
            <a:r>
              <a:rPr lang="ko-KR" altLang="en-US" sz="1100" dirty="0" smtClean="0"/>
              <a:t>다섯 개의 결과에 따를 각각의 맞는 텍스트를 보여준다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6-2. </a:t>
            </a:r>
            <a:r>
              <a:rPr lang="ko-KR" altLang="en-US" sz="1100" dirty="0" smtClean="0"/>
              <a:t>화면 터치 시 결과 텍스트가 천천히 사라지며 그 자리에 메인 화면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재 시작 버튼이 나타난다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3743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파일 이름 규칙</a:t>
            </a:r>
            <a:endParaRPr lang="ko-KR" altLang="en-US" sz="4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5604" y="1060515"/>
            <a:ext cx="9961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규칙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072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순서도</a:t>
            </a:r>
            <a:endParaRPr lang="ko-KR" altLang="en-US" sz="4000" b="1" dirty="0"/>
          </a:p>
        </p:txBody>
      </p:sp>
      <p:sp>
        <p:nvSpPr>
          <p:cNvPr id="3" name="순서도: 수행의 시작/종료 2"/>
          <p:cNvSpPr/>
          <p:nvPr/>
        </p:nvSpPr>
        <p:spPr>
          <a:xfrm>
            <a:off x="4179172" y="1039122"/>
            <a:ext cx="1412933" cy="44297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시작 화면</a:t>
            </a:r>
            <a:endParaRPr lang="ko-KR" altLang="en-US" sz="1200" dirty="0"/>
          </a:p>
        </p:txBody>
      </p:sp>
      <p:sp>
        <p:nvSpPr>
          <p:cNvPr id="4" name="순서도: 처리 3"/>
          <p:cNvSpPr/>
          <p:nvPr/>
        </p:nvSpPr>
        <p:spPr>
          <a:xfrm>
            <a:off x="4179172" y="1696279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로딩 화면</a:t>
            </a:r>
            <a:endParaRPr lang="ko-KR" altLang="en-US" sz="1200" dirty="0"/>
          </a:p>
        </p:txBody>
      </p:sp>
      <p:sp>
        <p:nvSpPr>
          <p:cNvPr id="7" name="순서도: 처리 6"/>
          <p:cNvSpPr/>
          <p:nvPr/>
        </p:nvSpPr>
        <p:spPr>
          <a:xfrm>
            <a:off x="4183148" y="2341393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캐릭터 선택</a:t>
            </a:r>
            <a:endParaRPr lang="ko-KR" altLang="en-US" sz="1200" dirty="0"/>
          </a:p>
        </p:txBody>
      </p:sp>
      <p:sp>
        <p:nvSpPr>
          <p:cNvPr id="8" name="순서도: 처리 7"/>
          <p:cNvSpPr/>
          <p:nvPr/>
        </p:nvSpPr>
        <p:spPr>
          <a:xfrm>
            <a:off x="4179172" y="2986507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시작</a:t>
            </a:r>
            <a:endParaRPr lang="ko-KR" altLang="en-US" sz="1200" dirty="0"/>
          </a:p>
        </p:txBody>
      </p:sp>
      <p:sp>
        <p:nvSpPr>
          <p:cNvPr id="10" name="순서도: 처리 9"/>
          <p:cNvSpPr/>
          <p:nvPr/>
        </p:nvSpPr>
        <p:spPr>
          <a:xfrm>
            <a:off x="6762979" y="3631620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화면</a:t>
            </a:r>
            <a:endParaRPr lang="ko-KR" altLang="en-US" sz="1200" dirty="0"/>
          </a:p>
        </p:txBody>
      </p:sp>
      <p:sp>
        <p:nvSpPr>
          <p:cNvPr id="5" name="순서도: 판단 4"/>
          <p:cNvSpPr/>
          <p:nvPr/>
        </p:nvSpPr>
        <p:spPr>
          <a:xfrm>
            <a:off x="6559164" y="4276734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리듬을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틀렸는가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11" name="순서도: 처리 10"/>
          <p:cNvSpPr/>
          <p:nvPr/>
        </p:nvSpPr>
        <p:spPr>
          <a:xfrm>
            <a:off x="6762979" y="5539751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결과창</a:t>
            </a:r>
            <a:endParaRPr lang="ko-KR" altLang="en-US" sz="1200" dirty="0"/>
          </a:p>
        </p:txBody>
      </p:sp>
      <p:sp>
        <p:nvSpPr>
          <p:cNvPr id="6" name="순서도: 문서 5"/>
          <p:cNvSpPr/>
          <p:nvPr/>
        </p:nvSpPr>
        <p:spPr>
          <a:xfrm>
            <a:off x="1378458" y="2074883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옵션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고대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중세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현대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미래</a:t>
            </a:r>
            <a:endParaRPr lang="en-US" altLang="ko-KR" sz="1200" dirty="0" smtClean="0"/>
          </a:p>
        </p:txBody>
      </p:sp>
      <p:cxnSp>
        <p:nvCxnSpPr>
          <p:cNvPr id="15" name="직선 연결선 14"/>
          <p:cNvCxnSpPr>
            <a:stCxn id="7" idx="1"/>
          </p:cNvCxnSpPr>
          <p:nvPr/>
        </p:nvCxnSpPr>
        <p:spPr>
          <a:xfrm flipH="1">
            <a:off x="2880793" y="2556858"/>
            <a:ext cx="1302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3"/>
            <a:endCxn id="10" idx="3"/>
          </p:cNvCxnSpPr>
          <p:nvPr/>
        </p:nvCxnSpPr>
        <p:spPr>
          <a:xfrm flipH="1" flipV="1">
            <a:off x="8175914" y="3847085"/>
            <a:ext cx="203813" cy="846974"/>
          </a:xfrm>
          <a:prstGeom prst="bentConnector3">
            <a:avLst>
              <a:gd name="adj1" fmla="val -1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2"/>
            <a:endCxn id="11" idx="0"/>
          </p:cNvCxnSpPr>
          <p:nvPr/>
        </p:nvCxnSpPr>
        <p:spPr>
          <a:xfrm>
            <a:off x="7469446" y="5111383"/>
            <a:ext cx="1" cy="428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7" idx="3"/>
          </p:cNvCxnSpPr>
          <p:nvPr/>
        </p:nvCxnSpPr>
        <p:spPr>
          <a:xfrm flipH="1" flipV="1">
            <a:off x="5596081" y="2556858"/>
            <a:ext cx="2579833" cy="3198358"/>
          </a:xfrm>
          <a:prstGeom prst="bentConnector3">
            <a:avLst>
              <a:gd name="adj1" fmla="val -378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/>
          <p:cNvSpPr/>
          <p:nvPr/>
        </p:nvSpPr>
        <p:spPr>
          <a:xfrm>
            <a:off x="4179172" y="3631620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데모 게임</a:t>
            </a:r>
            <a:endParaRPr lang="ko-KR" altLang="en-US" sz="1200" dirty="0"/>
          </a:p>
        </p:txBody>
      </p:sp>
      <p:sp>
        <p:nvSpPr>
          <p:cNvPr id="31" name="순서도: 판단 30"/>
          <p:cNvSpPr/>
          <p:nvPr/>
        </p:nvSpPr>
        <p:spPr>
          <a:xfrm>
            <a:off x="3979333" y="4436126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게임을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할 것인가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32" name="꺾인 연결선 31"/>
          <p:cNvCxnSpPr>
            <a:stCxn id="31" idx="3"/>
            <a:endCxn id="10" idx="1"/>
          </p:cNvCxnSpPr>
          <p:nvPr/>
        </p:nvCxnSpPr>
        <p:spPr>
          <a:xfrm flipV="1">
            <a:off x="5799896" y="3847085"/>
            <a:ext cx="963083" cy="100636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1"/>
            <a:endCxn id="7" idx="1"/>
          </p:cNvCxnSpPr>
          <p:nvPr/>
        </p:nvCxnSpPr>
        <p:spPr>
          <a:xfrm rot="10800000" flipH="1">
            <a:off x="3979332" y="2556859"/>
            <a:ext cx="203815" cy="2296593"/>
          </a:xfrm>
          <a:prstGeom prst="bentConnector3">
            <a:avLst>
              <a:gd name="adj1" fmla="val -11216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31" idx="0"/>
          </p:cNvCxnSpPr>
          <p:nvPr/>
        </p:nvCxnSpPr>
        <p:spPr>
          <a:xfrm>
            <a:off x="4885639" y="4062550"/>
            <a:ext cx="3976" cy="3735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4" idx="2"/>
            <a:endCxn id="7" idx="0"/>
          </p:cNvCxnSpPr>
          <p:nvPr/>
        </p:nvCxnSpPr>
        <p:spPr>
          <a:xfrm>
            <a:off x="4885639" y="212720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5639" y="2772322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885639" y="3417436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885639" y="1482028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459548" y="404593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57724" y="4350268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YES</a:t>
            </a:r>
          </a:p>
          <a:p>
            <a:pPr algn="ctr"/>
            <a:r>
              <a:rPr lang="ko-KR" altLang="en-US" sz="1000" dirty="0" smtClean="0"/>
              <a:t>계속하기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7450491" y="512799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92747" y="3443545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</a:t>
            </a:r>
          </a:p>
          <a:p>
            <a:pPr algn="ctr"/>
            <a:r>
              <a:rPr lang="ko-KR" altLang="en-US" sz="1000" dirty="0" err="1" smtClean="0"/>
              <a:t>뒤로가기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8121868" y="409439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0" name="순서도: 문서 29"/>
          <p:cNvSpPr/>
          <p:nvPr/>
        </p:nvSpPr>
        <p:spPr>
          <a:xfrm>
            <a:off x="9342810" y="3283871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일시정지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1. </a:t>
            </a:r>
            <a:r>
              <a:rPr lang="ko-KR" altLang="en-US" sz="1200" dirty="0" smtClean="0"/>
              <a:t>계속하기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2. </a:t>
            </a:r>
            <a:r>
              <a:rPr lang="ko-KR" altLang="en-US" sz="1200" dirty="0" smtClean="0"/>
              <a:t>다시 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3. </a:t>
            </a:r>
            <a:r>
              <a:rPr lang="ko-KR" altLang="en-US" sz="1200" dirty="0" smtClean="0"/>
              <a:t>홈으로 가기</a:t>
            </a:r>
            <a:endParaRPr lang="en-US" altLang="ko-KR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8175914" y="3722238"/>
            <a:ext cx="1166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문서 32"/>
          <p:cNvSpPr/>
          <p:nvPr/>
        </p:nvSpPr>
        <p:spPr>
          <a:xfrm>
            <a:off x="9342809" y="5291998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smtClean="0"/>
              <a:t>Player fail..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Boss run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Boss die</a:t>
            </a:r>
            <a:endParaRPr lang="en-US" altLang="ko-KR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175914" y="5884067"/>
            <a:ext cx="116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0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175"/>
              </p:ext>
            </p:extLst>
          </p:nvPr>
        </p:nvGraphicFramePr>
        <p:xfrm>
          <a:off x="386227" y="1145257"/>
          <a:ext cx="1122268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699"/>
                <a:gridCol w="994098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시작 화면</a:t>
                      </a:r>
                      <a:endParaRPr lang="en-US" altLang="ko-KR" sz="1200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hlinkClick r:id="rId6"/>
                        </a:rPr>
                        <a:t>https://www.youtube.com/watch?v=mcB_m6J2n3E</a:t>
                      </a:r>
                      <a:r>
                        <a:rPr lang="en-US" altLang="ko-KR" sz="1000" dirty="0" smtClean="0"/>
                        <a:t> : (</a:t>
                      </a:r>
                      <a:r>
                        <a:rPr lang="ko-KR" altLang="en-US" sz="1000" dirty="0" smtClean="0"/>
                        <a:t>신나는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비트</a:t>
                      </a:r>
                      <a:r>
                        <a:rPr lang="en-US" altLang="ko-KR" sz="1000" dirty="0" smtClean="0"/>
                        <a:t>)(</a:t>
                      </a:r>
                      <a:r>
                        <a:rPr lang="ko-KR" altLang="en-US" sz="1000" dirty="0" smtClean="0"/>
                        <a:t>신디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드럼</a:t>
                      </a:r>
                      <a:r>
                        <a:rPr lang="en-US" altLang="ko-KR" sz="1000" dirty="0" smtClean="0"/>
                        <a:t>) Smells Like Summer by</a:t>
                      </a:r>
                      <a:r>
                        <a:rPr lang="en-US" altLang="ko-KR" sz="1000" baseline="0" dirty="0" smtClean="0"/>
                        <a:t> Del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 선택</a:t>
                      </a:r>
                      <a:endParaRPr lang="en-US" altLang="ko-KR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맘모스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사냥하기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7"/>
                        </a:rPr>
                        <a:t>https://www.soundjay.com/free-music-7.html</a:t>
                      </a:r>
                      <a:r>
                        <a:rPr lang="en-US" altLang="ko-KR" sz="1050" dirty="0" smtClean="0"/>
                        <a:t> : Jungle Run, 140BPM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화살 막기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5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현대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바코드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찍기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8"/>
                        </a:rPr>
                        <a:t>https://www.youtube.com/watch?v=vmDwSt--ueE</a:t>
                      </a:r>
                      <a:r>
                        <a:rPr lang="en-US" altLang="ko-KR" sz="1050" dirty="0" smtClean="0"/>
                        <a:t> - Parisian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미래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운석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부수기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〮 </a:t>
                      </a:r>
                      <a:r>
                        <a:rPr lang="ko-KR" altLang="en-US" sz="1050" dirty="0" err="1" smtClean="0"/>
                        <a:t>셀바이뮤직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smtClean="0"/>
                        <a:t>– </a:t>
                      </a:r>
                      <a:r>
                        <a:rPr lang="ko-KR" altLang="en-US" sz="1050" dirty="0" err="1" smtClean="0"/>
                        <a:t>뿅뿅뿅울렐레레렐</a:t>
                      </a:r>
                      <a:endParaRPr lang="en-US" altLang="ko-KR" sz="105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셀바이뮤직 - 뿅뿅뿅울렐레레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36243" y="3505200"/>
            <a:ext cx="456975" cy="456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227" y="5800027"/>
            <a:ext cx="2565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r>
              <a:rPr lang="ko-KR" altLang="en-US" sz="1000" dirty="0" smtClean="0"/>
              <a:t>로비 </a:t>
            </a:r>
            <a:r>
              <a:rPr lang="en-US" altLang="ko-KR" sz="1000" dirty="0" smtClean="0"/>
              <a:t>: Smells Like Summer by Del</a:t>
            </a:r>
          </a:p>
          <a:p>
            <a:r>
              <a:rPr lang="ko-KR" altLang="en-US" sz="1000" dirty="0" smtClean="0"/>
              <a:t>고대 </a:t>
            </a:r>
            <a:r>
              <a:rPr lang="en-US" altLang="ko-KR" sz="1000" dirty="0" smtClean="0"/>
              <a:t>: Jungle Run by Sound Jay</a:t>
            </a:r>
          </a:p>
          <a:p>
            <a:r>
              <a:rPr lang="ko-KR" altLang="en-US" sz="1000" dirty="0" smtClean="0"/>
              <a:t>미래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뿅뿅뿅울렐레레렐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by </a:t>
            </a:r>
            <a:r>
              <a:rPr lang="en-US" altLang="ko-KR" sz="1000" dirty="0" err="1" smtClean="0"/>
              <a:t>Sellbuymusic</a:t>
            </a:r>
            <a:endParaRPr lang="ko-KR" altLang="en-US" sz="1000" dirty="0"/>
          </a:p>
        </p:txBody>
      </p:sp>
      <p:pic>
        <p:nvPicPr>
          <p:cNvPr id="2" name="Ingame_Ancient_BGM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97567" y="1779360"/>
            <a:ext cx="490319" cy="4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083040"/>
              </p:ext>
            </p:extLst>
          </p:nvPr>
        </p:nvGraphicFramePr>
        <p:xfrm>
          <a:off x="48578" y="935428"/>
          <a:ext cx="3932964" cy="187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932274"/>
                <a:gridCol w="68970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고대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Ingame_Ancient_BGM_1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공격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Ingame_Elephant_Attack_1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피격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Ingame_Elephant_Shot_1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회피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타이밍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526368"/>
              </p:ext>
            </p:extLst>
          </p:nvPr>
        </p:nvGraphicFramePr>
        <p:xfrm>
          <a:off x="4127680" y="93542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중세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날라오는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베는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085578"/>
              </p:ext>
            </p:extLst>
          </p:nvPr>
        </p:nvGraphicFramePr>
        <p:xfrm>
          <a:off x="48578" y="379473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사람들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바코드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619787"/>
              </p:ext>
            </p:extLst>
          </p:nvPr>
        </p:nvGraphicFramePr>
        <p:xfrm>
          <a:off x="4127680" y="379473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미래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Ingame_Future_BGM_1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레이저 발사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운석 격파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26652"/>
              </p:ext>
            </p:extLst>
          </p:nvPr>
        </p:nvGraphicFramePr>
        <p:xfrm>
          <a:off x="8206782" y="926896"/>
          <a:ext cx="393296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화면 전환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Effect_Book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Flipping_Screen</a:t>
                      </a:r>
                      <a:r>
                        <a:rPr lang="en-US" altLang="ko-KR" sz="900" baseline="0" dirty="0" smtClean="0"/>
                        <a:t> Switching_1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UI_Button_Click_1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Effect_Book Flipping_Screen Switching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03275" y="1480656"/>
            <a:ext cx="224179" cy="224179"/>
          </a:xfrm>
          <a:prstGeom prst="rect">
            <a:avLst/>
          </a:prstGeom>
        </p:spPr>
      </p:pic>
      <p:pic>
        <p:nvPicPr>
          <p:cNvPr id="19" name="Ingame_Ancient_BGM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63263" y="1448543"/>
            <a:ext cx="215261" cy="215261"/>
          </a:xfrm>
          <a:prstGeom prst="rect">
            <a:avLst/>
          </a:prstGeom>
        </p:spPr>
      </p:pic>
      <p:pic>
        <p:nvPicPr>
          <p:cNvPr id="20" name="Ingame_Primitive Man_Attack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0113" y="1663804"/>
            <a:ext cx="242118" cy="242118"/>
          </a:xfrm>
          <a:prstGeom prst="rect">
            <a:avLst/>
          </a:prstGeom>
        </p:spPr>
      </p:pic>
      <p:pic>
        <p:nvPicPr>
          <p:cNvPr id="25" name="Ingame_Elephant_Attack_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9777" y="1904700"/>
            <a:ext cx="236967" cy="236967"/>
          </a:xfrm>
          <a:prstGeom prst="rect">
            <a:avLst/>
          </a:prstGeom>
        </p:spPr>
      </p:pic>
      <p:pic>
        <p:nvPicPr>
          <p:cNvPr id="2" name="셀바이뮤직 - 뿅뿅뿅울렐레레렐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527957" y="4305360"/>
            <a:ext cx="215366" cy="215366"/>
          </a:xfrm>
          <a:prstGeom prst="rect">
            <a:avLst/>
          </a:prstGeom>
        </p:spPr>
      </p:pic>
      <p:pic>
        <p:nvPicPr>
          <p:cNvPr id="4" name="Ingame_Elephant_Shot_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9777" y="2131502"/>
            <a:ext cx="238092" cy="238092"/>
          </a:xfrm>
          <a:prstGeom prst="rect">
            <a:avLst/>
          </a:prstGeom>
        </p:spPr>
      </p:pic>
      <p:pic>
        <p:nvPicPr>
          <p:cNvPr id="5" name="UI_Button_Click_2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03275" y="1793832"/>
            <a:ext cx="224179" cy="224179"/>
          </a:xfrm>
          <a:prstGeom prst="rect">
            <a:avLst/>
          </a:prstGeom>
        </p:spPr>
      </p:pic>
      <p:pic>
        <p:nvPicPr>
          <p:cNvPr id="8" name="Ingame_Primitive Man_Timing_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0113" y="2595174"/>
            <a:ext cx="223611" cy="223611"/>
          </a:xfrm>
          <a:prstGeom prst="rect">
            <a:avLst/>
          </a:prstGeom>
        </p:spPr>
      </p:pic>
      <p:pic>
        <p:nvPicPr>
          <p:cNvPr id="9" name="Ingame_Primitive Man_Evade_1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63263" y="2355794"/>
            <a:ext cx="217912" cy="2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3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2092" y="2891487"/>
            <a:ext cx="5912146" cy="3305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게임 제목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둥둥탁</a:t>
            </a:r>
            <a:r>
              <a:rPr lang="en-US" altLang="ko-KR" sz="1400" dirty="0" smtClean="0"/>
              <a:t>‘ </a:t>
            </a:r>
            <a:r>
              <a:rPr lang="ko-KR" altLang="en-US" sz="1400" dirty="0" smtClean="0"/>
              <a:t>및 게임 마스코트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탁타구리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가 시작 화면 </a:t>
            </a:r>
            <a:r>
              <a:rPr lang="en-US" altLang="ko-KR" sz="1400" dirty="0" smtClean="0"/>
              <a:t>BGM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박자에 맞춰 들썩거린다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4797" y="1549774"/>
            <a:ext cx="5199123" cy="258668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29912"/>
              </p:ext>
            </p:extLst>
          </p:nvPr>
        </p:nvGraphicFramePr>
        <p:xfrm>
          <a:off x="5852092" y="1646221"/>
          <a:ext cx="5912146" cy="1122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387924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제목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둥둥탁이</a:t>
                      </a:r>
                      <a:r>
                        <a:rPr lang="ko-KR" altLang="en-US" sz="1100" dirty="0" smtClean="0"/>
                        <a:t> 적혀있는 게임 제목을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탁타구리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탁타구리를</a:t>
                      </a:r>
                      <a:r>
                        <a:rPr lang="ko-KR" altLang="en-US" sz="1100" dirty="0" smtClean="0"/>
                        <a:t>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Start!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로딩 후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9998" y="4544181"/>
            <a:ext cx="2231197" cy="1847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546367" y="454418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7" y="1549774"/>
            <a:ext cx="5199123" cy="25866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09042" y="2532531"/>
            <a:ext cx="1934878" cy="16039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56285" y="1640622"/>
            <a:ext cx="1258503" cy="15361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1938" y="16406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9684" y="33152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266" y="253253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4031" y="3319019"/>
            <a:ext cx="601633" cy="3272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1450793" y="1736061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1450793" y="1736060"/>
            <a:ext cx="4876801" cy="2685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0711"/>
              </p:ext>
            </p:extLst>
          </p:nvPr>
        </p:nvGraphicFramePr>
        <p:xfrm>
          <a:off x="2705230" y="5227593"/>
          <a:ext cx="6776042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40260"/>
                <a:gridCol w="675503"/>
                <a:gridCol w="474314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로딩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각 스테이지를 나타내는 화면을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1</a:t>
                      </a:r>
                      <a:r>
                        <a:rPr lang="en-US" altLang="ko-KR" sz="1100" baseline="0" dirty="0" smtClean="0"/>
                        <a:t> - 2</a:t>
                      </a:r>
                      <a:r>
                        <a:rPr lang="ko-KR" altLang="en-US" sz="1100" baseline="0" dirty="0" smtClean="0"/>
                        <a:t>초 정도 소요된다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509675" y="180664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" name="번개 1"/>
          <p:cNvSpPr/>
          <p:nvPr/>
        </p:nvSpPr>
        <p:spPr>
          <a:xfrm>
            <a:off x="3598506" y="1736060"/>
            <a:ext cx="581373" cy="2685536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15524" y="1736059"/>
            <a:ext cx="2082981" cy="2685538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177518" y="1736059"/>
            <a:ext cx="2082981" cy="2685538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851343" y="1929756"/>
            <a:ext cx="9525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39511" y="1272237"/>
            <a:ext cx="4012458" cy="3414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고대</a:t>
            </a:r>
            <a:endParaRPr lang="en-US" altLang="ko-KR" sz="1100" b="1" dirty="0"/>
          </a:p>
          <a:p>
            <a:r>
              <a:rPr lang="en-US" altLang="ko-KR" sz="1100" dirty="0"/>
              <a:t> : </a:t>
            </a:r>
            <a:r>
              <a:rPr lang="ko-KR" altLang="en-US" sz="1100" dirty="0"/>
              <a:t>가운데 번개가 일어나는 듯한 이미지가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왼쪽에 원시인</a:t>
            </a:r>
            <a:r>
              <a:rPr lang="en-US" altLang="ko-KR" sz="1100" dirty="0"/>
              <a:t>, </a:t>
            </a:r>
            <a:r>
              <a:rPr lang="ko-KR" altLang="en-US" sz="1100" dirty="0"/>
              <a:t>오른쪽에 매머드가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</a:t>
            </a:r>
            <a:r>
              <a:rPr lang="ko-KR" altLang="en-US" sz="1100" dirty="0" smtClean="0"/>
              <a:t>서로를 바라보고 있고 바로 </a:t>
            </a:r>
            <a:r>
              <a:rPr lang="ko-KR" altLang="en-US" sz="1100" dirty="0"/>
              <a:t>싸울듯한 모습이다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중세</a:t>
            </a:r>
            <a:endParaRPr lang="en-US" altLang="ko-KR" sz="1100" b="1" dirty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중세 기사 얼굴이 화면 가득 정면으로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눈 앞에는 베어져 두 동강이 난 화살들이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중세 기사의 눈매가 엄청 날카롭게 번쩍인다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현대</a:t>
            </a:r>
            <a:endParaRPr lang="en-US" altLang="ko-KR" sz="1100" b="1" dirty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허둥지둥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및 지친 표정의 아르바이트생이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손은 바쁘게 상자의 바코드를 찍고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아르바이트생 뒤로는 상자가 안보일 만큼 높게 쌓여있다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미래</a:t>
            </a:r>
            <a:endParaRPr lang="en-US" altLang="ko-KR" sz="1100" b="1" dirty="0"/>
          </a:p>
          <a:p>
            <a:r>
              <a:rPr lang="en-US" altLang="ko-KR" sz="1100" dirty="0"/>
              <a:t> : </a:t>
            </a:r>
            <a:r>
              <a:rPr lang="ko-KR" altLang="en-US" sz="1100" dirty="0" smtClean="0"/>
              <a:t>플레이 화면과 똑같이 우주선 안쪽 이미지가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대신 플레이 화면보다 밖을 내다보는 유리가 조금 더 크다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유리 밖에는 우주가 펼쳐져 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정면 중앙에 멀리 작은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크기로 모여있는 운석들이 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0081197" y="1047318"/>
            <a:ext cx="1162050" cy="50334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! </a:t>
            </a:r>
            <a:r>
              <a:rPr lang="ko-KR" altLang="en-US" b="1" dirty="0" smtClean="0">
                <a:solidFill>
                  <a:srgbClr val="FF0000"/>
                </a:solidFill>
              </a:rPr>
              <a:t>참고용 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50047" y="1736058"/>
            <a:ext cx="4877546" cy="26855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스테이지 선택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382943" y="1365273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3" y="1365272"/>
            <a:ext cx="4876801" cy="2685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1" y="2034923"/>
            <a:ext cx="428368" cy="8649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4" y="2034923"/>
            <a:ext cx="527222" cy="864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2" y="2034922"/>
            <a:ext cx="387178" cy="8649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3" y="2034922"/>
            <a:ext cx="362464" cy="8732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6215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856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049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9425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7031" y="196678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19450" y="113997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810" y="299559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4263" y="1966786"/>
            <a:ext cx="552764" cy="10094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2998" y="3010727"/>
            <a:ext cx="552764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819450" y="1407117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5" y="1420381"/>
            <a:ext cx="318344" cy="318344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72501"/>
              </p:ext>
            </p:extLst>
          </p:nvPr>
        </p:nvGraphicFramePr>
        <p:xfrm>
          <a:off x="5542925" y="2473292"/>
          <a:ext cx="6525995" cy="2829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051"/>
                <a:gridCol w="785451"/>
                <a:gridCol w="674378"/>
                <a:gridCol w="456811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컨셉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스테이지가 선택 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스테이지의 이름을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r>
                        <a:rPr lang="en-US" altLang="ko-KR" sz="1100" dirty="0" smtClean="0"/>
                        <a:t>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클릭 시</a:t>
                      </a:r>
                      <a:r>
                        <a:rPr lang="ko-KR" altLang="en-US" sz="1100" baseline="0" dirty="0" smtClean="0"/>
                        <a:t> 데모 게임 화면으로 이동한다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캐릭터</a:t>
                      </a:r>
                      <a:r>
                        <a:rPr lang="ko-KR" altLang="en-US" sz="1100" baseline="0" dirty="0" smtClean="0"/>
                        <a:t> 선택 안 했을 시 비 활성화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캐릭터 선택 했을 시 활성화된다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배경모달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선택한 캐릭터 및 플레이</a:t>
                      </a:r>
                      <a:r>
                        <a:rPr lang="en-US" altLang="ko-KR" sz="1100" dirty="0" smtClean="0"/>
                        <a:t>! </a:t>
                      </a:r>
                      <a:r>
                        <a:rPr lang="ko-KR" altLang="en-US" sz="1100" dirty="0" smtClean="0"/>
                        <a:t>버튼을 제외한 </a:t>
                      </a:r>
                      <a:r>
                        <a:rPr lang="ko-KR" altLang="en-US" sz="1100" dirty="0" err="1" smtClean="0"/>
                        <a:t>뒤배경을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비활성화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스테이지 테두리를 따라 비활성화를 의미하는 검정색 처리를 한다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투명도 </a:t>
                      </a:r>
                      <a:r>
                        <a:rPr lang="en-US" altLang="ko-KR" sz="1100" dirty="0" smtClean="0"/>
                        <a:t>45%</a:t>
                      </a:r>
                      <a:r>
                        <a:rPr lang="ko-KR" altLang="en-US" sz="1100" dirty="0" smtClean="0"/>
                        <a:t>를 준다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자물쇠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비활성화된 스테이지 이미지 한 가운데에 자물쇠 이미지가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382944" y="4118945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4" y="4118944"/>
            <a:ext cx="4876801" cy="268553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5" y="4788595"/>
            <a:ext cx="527222" cy="86497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3" y="4788594"/>
            <a:ext cx="387178" cy="86497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4" y="4788594"/>
            <a:ext cx="362464" cy="87321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46216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2857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9426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6" y="4174053"/>
            <a:ext cx="318344" cy="318344"/>
          </a:xfrm>
          <a:prstGeom prst="rect">
            <a:avLst/>
          </a:prstGeom>
        </p:spPr>
      </p:pic>
      <p:sp>
        <p:nvSpPr>
          <p:cNvPr id="76" name="순서도: 처리 75"/>
          <p:cNvSpPr/>
          <p:nvPr/>
        </p:nvSpPr>
        <p:spPr>
          <a:xfrm>
            <a:off x="382943" y="4118943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981125" y="4620297"/>
            <a:ext cx="765079" cy="14789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2" y="4788595"/>
            <a:ext cx="428368" cy="86497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04050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9098" y="34897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2"/>
                </a:solidFill>
              </a:rPr>
              <a:t>플레이</a:t>
            </a:r>
            <a:r>
              <a:rPr lang="en-US" altLang="ko-KR" b="1" dirty="0" smtClean="0">
                <a:solidFill>
                  <a:schemeClr val="bg2"/>
                </a:solidFill>
              </a:rPr>
              <a:t>!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359464" y="6203408"/>
            <a:ext cx="923753" cy="448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349097" y="624345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플레이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2339597" y="6200070"/>
            <a:ext cx="953989" cy="4521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57892" y="416621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9597" y="591031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016807" y="1965533"/>
            <a:ext cx="418744" cy="982766"/>
          </a:xfrm>
          <a:custGeom>
            <a:avLst/>
            <a:gdLst>
              <a:gd name="connsiteX0" fmla="*/ 128187 w 418744"/>
              <a:gd name="connsiteY0" fmla="*/ 42729 h 982766"/>
              <a:gd name="connsiteX1" fmla="*/ 34184 w 418744"/>
              <a:gd name="connsiteY1" fmla="*/ 179461 h 982766"/>
              <a:gd name="connsiteX2" fmla="*/ 34184 w 418744"/>
              <a:gd name="connsiteY2" fmla="*/ 324740 h 982766"/>
              <a:gd name="connsiteX3" fmla="*/ 34184 w 418744"/>
              <a:gd name="connsiteY3" fmla="*/ 478564 h 982766"/>
              <a:gd name="connsiteX4" fmla="*/ 25638 w 418744"/>
              <a:gd name="connsiteY4" fmla="*/ 640934 h 982766"/>
              <a:gd name="connsiteX5" fmla="*/ 0 w 418744"/>
              <a:gd name="connsiteY5" fmla="*/ 820396 h 982766"/>
              <a:gd name="connsiteX6" fmla="*/ 17092 w 418744"/>
              <a:gd name="connsiteY6" fmla="*/ 905854 h 982766"/>
              <a:gd name="connsiteX7" fmla="*/ 128187 w 418744"/>
              <a:gd name="connsiteY7" fmla="*/ 982766 h 982766"/>
              <a:gd name="connsiteX8" fmla="*/ 222191 w 418744"/>
              <a:gd name="connsiteY8" fmla="*/ 940037 h 982766"/>
              <a:gd name="connsiteX9" fmla="*/ 290557 w 418744"/>
              <a:gd name="connsiteY9" fmla="*/ 948583 h 982766"/>
              <a:gd name="connsiteX10" fmla="*/ 367470 w 418744"/>
              <a:gd name="connsiteY10" fmla="*/ 905854 h 982766"/>
              <a:gd name="connsiteX11" fmla="*/ 376015 w 418744"/>
              <a:gd name="connsiteY11" fmla="*/ 820396 h 982766"/>
              <a:gd name="connsiteX12" fmla="*/ 376015 w 418744"/>
              <a:gd name="connsiteY12" fmla="*/ 760575 h 982766"/>
              <a:gd name="connsiteX13" fmla="*/ 367470 w 418744"/>
              <a:gd name="connsiteY13" fmla="*/ 581114 h 982766"/>
              <a:gd name="connsiteX14" fmla="*/ 367470 w 418744"/>
              <a:gd name="connsiteY14" fmla="*/ 427289 h 982766"/>
              <a:gd name="connsiteX15" fmla="*/ 418744 w 418744"/>
              <a:gd name="connsiteY15" fmla="*/ 282011 h 982766"/>
              <a:gd name="connsiteX16" fmla="*/ 376015 w 418744"/>
              <a:gd name="connsiteY16" fmla="*/ 170916 h 982766"/>
              <a:gd name="connsiteX17" fmla="*/ 333286 w 418744"/>
              <a:gd name="connsiteY17" fmla="*/ 68366 h 982766"/>
              <a:gd name="connsiteX18" fmla="*/ 273466 w 418744"/>
              <a:gd name="connsiteY18" fmla="*/ 0 h 982766"/>
              <a:gd name="connsiteX19" fmla="*/ 128187 w 418744"/>
              <a:gd name="connsiteY19" fmla="*/ 42729 h 98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744" h="982766">
                <a:moveTo>
                  <a:pt x="128187" y="42729"/>
                </a:moveTo>
                <a:lnTo>
                  <a:pt x="34184" y="179461"/>
                </a:lnTo>
                <a:lnTo>
                  <a:pt x="34184" y="324740"/>
                </a:lnTo>
                <a:lnTo>
                  <a:pt x="34184" y="478564"/>
                </a:lnTo>
                <a:lnTo>
                  <a:pt x="25638" y="640934"/>
                </a:lnTo>
                <a:lnTo>
                  <a:pt x="0" y="820396"/>
                </a:lnTo>
                <a:lnTo>
                  <a:pt x="17092" y="905854"/>
                </a:lnTo>
                <a:lnTo>
                  <a:pt x="128187" y="982766"/>
                </a:lnTo>
                <a:lnTo>
                  <a:pt x="222191" y="940037"/>
                </a:lnTo>
                <a:lnTo>
                  <a:pt x="290557" y="948583"/>
                </a:lnTo>
                <a:lnTo>
                  <a:pt x="367470" y="905854"/>
                </a:lnTo>
                <a:lnTo>
                  <a:pt x="376015" y="820396"/>
                </a:lnTo>
                <a:lnTo>
                  <a:pt x="376015" y="760575"/>
                </a:lnTo>
                <a:lnTo>
                  <a:pt x="367470" y="581114"/>
                </a:lnTo>
                <a:lnTo>
                  <a:pt x="367470" y="427289"/>
                </a:lnTo>
                <a:lnTo>
                  <a:pt x="418744" y="282011"/>
                </a:lnTo>
                <a:lnTo>
                  <a:pt x="376015" y="170916"/>
                </a:lnTo>
                <a:lnTo>
                  <a:pt x="333286" y="68366"/>
                </a:lnTo>
                <a:lnTo>
                  <a:pt x="273466" y="0"/>
                </a:lnTo>
                <a:lnTo>
                  <a:pt x="128187" y="42729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116424" y="2006082"/>
            <a:ext cx="466531" cy="905069"/>
          </a:xfrm>
          <a:custGeom>
            <a:avLst/>
            <a:gdLst>
              <a:gd name="connsiteX0" fmla="*/ 205274 w 466531"/>
              <a:gd name="connsiteY0" fmla="*/ 0 h 905069"/>
              <a:gd name="connsiteX1" fmla="*/ 93307 w 466531"/>
              <a:gd name="connsiteY1" fmla="*/ 9330 h 905069"/>
              <a:gd name="connsiteX2" fmla="*/ 37323 w 466531"/>
              <a:gd name="connsiteY2" fmla="*/ 93306 h 905069"/>
              <a:gd name="connsiteX3" fmla="*/ 46654 w 466531"/>
              <a:gd name="connsiteY3" fmla="*/ 214604 h 905069"/>
              <a:gd name="connsiteX4" fmla="*/ 37323 w 466531"/>
              <a:gd name="connsiteY4" fmla="*/ 373224 h 905069"/>
              <a:gd name="connsiteX5" fmla="*/ 0 w 466531"/>
              <a:gd name="connsiteY5" fmla="*/ 485191 h 905069"/>
              <a:gd name="connsiteX6" fmla="*/ 18662 w 466531"/>
              <a:gd name="connsiteY6" fmla="*/ 597159 h 905069"/>
              <a:gd name="connsiteX7" fmla="*/ 18662 w 466531"/>
              <a:gd name="connsiteY7" fmla="*/ 597159 h 905069"/>
              <a:gd name="connsiteX8" fmla="*/ 46654 w 466531"/>
              <a:gd name="connsiteY8" fmla="*/ 774440 h 905069"/>
              <a:gd name="connsiteX9" fmla="*/ 74645 w 466531"/>
              <a:gd name="connsiteY9" fmla="*/ 895738 h 905069"/>
              <a:gd name="connsiteX10" fmla="*/ 158621 w 466531"/>
              <a:gd name="connsiteY10" fmla="*/ 905069 h 905069"/>
              <a:gd name="connsiteX11" fmla="*/ 233266 w 466531"/>
              <a:gd name="connsiteY11" fmla="*/ 877077 h 905069"/>
              <a:gd name="connsiteX12" fmla="*/ 307911 w 466531"/>
              <a:gd name="connsiteY12" fmla="*/ 877077 h 905069"/>
              <a:gd name="connsiteX13" fmla="*/ 354564 w 466531"/>
              <a:gd name="connsiteY13" fmla="*/ 830424 h 905069"/>
              <a:gd name="connsiteX14" fmla="*/ 382556 w 466531"/>
              <a:gd name="connsiteY14" fmla="*/ 709126 h 905069"/>
              <a:gd name="connsiteX15" fmla="*/ 382556 w 466531"/>
              <a:gd name="connsiteY15" fmla="*/ 597159 h 905069"/>
              <a:gd name="connsiteX16" fmla="*/ 447870 w 466531"/>
              <a:gd name="connsiteY16" fmla="*/ 541175 h 905069"/>
              <a:gd name="connsiteX17" fmla="*/ 466531 w 466531"/>
              <a:gd name="connsiteY17" fmla="*/ 391885 h 905069"/>
              <a:gd name="connsiteX18" fmla="*/ 438539 w 466531"/>
              <a:gd name="connsiteY18" fmla="*/ 289249 h 905069"/>
              <a:gd name="connsiteX19" fmla="*/ 373225 w 466531"/>
              <a:gd name="connsiteY19" fmla="*/ 102636 h 905069"/>
              <a:gd name="connsiteX20" fmla="*/ 326572 w 466531"/>
              <a:gd name="connsiteY20" fmla="*/ 9330 h 905069"/>
              <a:gd name="connsiteX21" fmla="*/ 205274 w 466531"/>
              <a:gd name="connsiteY21" fmla="*/ 0 h 9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6531" h="905069">
                <a:moveTo>
                  <a:pt x="205274" y="0"/>
                </a:moveTo>
                <a:lnTo>
                  <a:pt x="93307" y="9330"/>
                </a:lnTo>
                <a:lnTo>
                  <a:pt x="37323" y="93306"/>
                </a:lnTo>
                <a:lnTo>
                  <a:pt x="46654" y="214604"/>
                </a:lnTo>
                <a:lnTo>
                  <a:pt x="37323" y="373224"/>
                </a:lnTo>
                <a:lnTo>
                  <a:pt x="0" y="485191"/>
                </a:lnTo>
                <a:lnTo>
                  <a:pt x="18662" y="597159"/>
                </a:lnTo>
                <a:lnTo>
                  <a:pt x="18662" y="597159"/>
                </a:lnTo>
                <a:lnTo>
                  <a:pt x="46654" y="774440"/>
                </a:lnTo>
                <a:lnTo>
                  <a:pt x="74645" y="895738"/>
                </a:lnTo>
                <a:lnTo>
                  <a:pt x="158621" y="905069"/>
                </a:lnTo>
                <a:lnTo>
                  <a:pt x="233266" y="877077"/>
                </a:lnTo>
                <a:lnTo>
                  <a:pt x="307911" y="877077"/>
                </a:lnTo>
                <a:lnTo>
                  <a:pt x="354564" y="830424"/>
                </a:lnTo>
                <a:lnTo>
                  <a:pt x="382556" y="709126"/>
                </a:lnTo>
                <a:lnTo>
                  <a:pt x="382556" y="597159"/>
                </a:lnTo>
                <a:lnTo>
                  <a:pt x="447870" y="541175"/>
                </a:lnTo>
                <a:lnTo>
                  <a:pt x="466531" y="391885"/>
                </a:lnTo>
                <a:lnTo>
                  <a:pt x="438539" y="289249"/>
                </a:lnTo>
                <a:lnTo>
                  <a:pt x="373225" y="102636"/>
                </a:lnTo>
                <a:lnTo>
                  <a:pt x="326572" y="9330"/>
                </a:lnTo>
                <a:lnTo>
                  <a:pt x="205274" y="0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4142792" y="1978090"/>
            <a:ext cx="541175" cy="961053"/>
          </a:xfrm>
          <a:custGeom>
            <a:avLst/>
            <a:gdLst>
              <a:gd name="connsiteX0" fmla="*/ 223935 w 541175"/>
              <a:gd name="connsiteY0" fmla="*/ 0 h 961053"/>
              <a:gd name="connsiteX1" fmla="*/ 121298 w 541175"/>
              <a:gd name="connsiteY1" fmla="*/ 27992 h 961053"/>
              <a:gd name="connsiteX2" fmla="*/ 102637 w 541175"/>
              <a:gd name="connsiteY2" fmla="*/ 139959 h 961053"/>
              <a:gd name="connsiteX3" fmla="*/ 121298 w 541175"/>
              <a:gd name="connsiteY3" fmla="*/ 233265 h 961053"/>
              <a:gd name="connsiteX4" fmla="*/ 102637 w 541175"/>
              <a:gd name="connsiteY4" fmla="*/ 382555 h 961053"/>
              <a:gd name="connsiteX5" fmla="*/ 55984 w 541175"/>
              <a:gd name="connsiteY5" fmla="*/ 597159 h 961053"/>
              <a:gd name="connsiteX6" fmla="*/ 0 w 541175"/>
              <a:gd name="connsiteY6" fmla="*/ 821094 h 961053"/>
              <a:gd name="connsiteX7" fmla="*/ 0 w 541175"/>
              <a:gd name="connsiteY7" fmla="*/ 961053 h 961053"/>
              <a:gd name="connsiteX8" fmla="*/ 102637 w 541175"/>
              <a:gd name="connsiteY8" fmla="*/ 961053 h 961053"/>
              <a:gd name="connsiteX9" fmla="*/ 186612 w 541175"/>
              <a:gd name="connsiteY9" fmla="*/ 849086 h 961053"/>
              <a:gd name="connsiteX10" fmla="*/ 251926 w 541175"/>
              <a:gd name="connsiteY10" fmla="*/ 765110 h 961053"/>
              <a:gd name="connsiteX11" fmla="*/ 289249 w 541175"/>
              <a:gd name="connsiteY11" fmla="*/ 830424 h 961053"/>
              <a:gd name="connsiteX12" fmla="*/ 345232 w 541175"/>
              <a:gd name="connsiteY12" fmla="*/ 877077 h 961053"/>
              <a:gd name="connsiteX13" fmla="*/ 447869 w 541175"/>
              <a:gd name="connsiteY13" fmla="*/ 839755 h 961053"/>
              <a:gd name="connsiteX14" fmla="*/ 447869 w 541175"/>
              <a:gd name="connsiteY14" fmla="*/ 718457 h 961053"/>
              <a:gd name="connsiteX15" fmla="*/ 466530 w 541175"/>
              <a:gd name="connsiteY15" fmla="*/ 634481 h 961053"/>
              <a:gd name="connsiteX16" fmla="*/ 541175 w 541175"/>
              <a:gd name="connsiteY16" fmla="*/ 513183 h 961053"/>
              <a:gd name="connsiteX17" fmla="*/ 475861 w 541175"/>
              <a:gd name="connsiteY17" fmla="*/ 335902 h 961053"/>
              <a:gd name="connsiteX18" fmla="*/ 401216 w 541175"/>
              <a:gd name="connsiteY18" fmla="*/ 93306 h 961053"/>
              <a:gd name="connsiteX19" fmla="*/ 307910 w 541175"/>
              <a:gd name="connsiteY19" fmla="*/ 37322 h 961053"/>
              <a:gd name="connsiteX20" fmla="*/ 223935 w 541175"/>
              <a:gd name="connsiteY20" fmla="*/ 0 h 9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1175" h="961053">
                <a:moveTo>
                  <a:pt x="223935" y="0"/>
                </a:moveTo>
                <a:lnTo>
                  <a:pt x="121298" y="27992"/>
                </a:lnTo>
                <a:lnTo>
                  <a:pt x="102637" y="139959"/>
                </a:lnTo>
                <a:lnTo>
                  <a:pt x="121298" y="233265"/>
                </a:lnTo>
                <a:lnTo>
                  <a:pt x="102637" y="382555"/>
                </a:lnTo>
                <a:lnTo>
                  <a:pt x="55984" y="597159"/>
                </a:lnTo>
                <a:lnTo>
                  <a:pt x="0" y="821094"/>
                </a:lnTo>
                <a:lnTo>
                  <a:pt x="0" y="961053"/>
                </a:lnTo>
                <a:lnTo>
                  <a:pt x="102637" y="961053"/>
                </a:lnTo>
                <a:lnTo>
                  <a:pt x="186612" y="849086"/>
                </a:lnTo>
                <a:lnTo>
                  <a:pt x="251926" y="765110"/>
                </a:lnTo>
                <a:lnTo>
                  <a:pt x="289249" y="830424"/>
                </a:lnTo>
                <a:lnTo>
                  <a:pt x="345232" y="877077"/>
                </a:lnTo>
                <a:lnTo>
                  <a:pt x="447869" y="839755"/>
                </a:lnTo>
                <a:lnTo>
                  <a:pt x="447869" y="718457"/>
                </a:lnTo>
                <a:lnTo>
                  <a:pt x="466530" y="634481"/>
                </a:lnTo>
                <a:lnTo>
                  <a:pt x="541175" y="513183"/>
                </a:lnTo>
                <a:lnTo>
                  <a:pt x="475861" y="335902"/>
                </a:lnTo>
                <a:lnTo>
                  <a:pt x="401216" y="93306"/>
                </a:lnTo>
                <a:lnTo>
                  <a:pt x="307910" y="37322"/>
                </a:lnTo>
                <a:lnTo>
                  <a:pt x="223935" y="0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31454" y="2327102"/>
            <a:ext cx="179462" cy="280614"/>
            <a:chOff x="8058684" y="-1"/>
            <a:chExt cx="470018" cy="734939"/>
          </a:xfrm>
        </p:grpSpPr>
        <p:sp>
          <p:nvSpPr>
            <p:cNvPr id="25" name="도넛 24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59958" y="2327102"/>
            <a:ext cx="179462" cy="280614"/>
            <a:chOff x="8058684" y="-1"/>
            <a:chExt cx="470018" cy="734939"/>
          </a:xfrm>
        </p:grpSpPr>
        <p:sp>
          <p:nvSpPr>
            <p:cNvPr id="54" name="도넛 53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23648" y="2327102"/>
            <a:ext cx="179462" cy="280614"/>
            <a:chOff x="8058684" y="-1"/>
            <a:chExt cx="470018" cy="734939"/>
          </a:xfrm>
        </p:grpSpPr>
        <p:sp>
          <p:nvSpPr>
            <p:cNvPr id="59" name="도넛 58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180890" y="2306571"/>
            <a:ext cx="336033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181016" y="202628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99716" y="1941085"/>
            <a:ext cx="435835" cy="9980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2002252" y="165117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19567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스테이지 선택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간단 게임 설명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39654"/>
              </p:ext>
            </p:extLst>
          </p:nvPr>
        </p:nvGraphicFramePr>
        <p:xfrm>
          <a:off x="5542925" y="2985898"/>
          <a:ext cx="6525995" cy="1829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051"/>
                <a:gridCol w="785451"/>
                <a:gridCol w="674378"/>
                <a:gridCol w="456811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en-US" altLang="ko-KR" sz="1100" dirty="0" smtClean="0"/>
                        <a:t>GIF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GIF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선택 된 스테이지의 짧은 플레이 영상을 </a:t>
                      </a:r>
                      <a:r>
                        <a:rPr lang="en-US" altLang="ko-KR" sz="1100" dirty="0" smtClean="0"/>
                        <a:t>.GIF </a:t>
                      </a:r>
                      <a:r>
                        <a:rPr lang="ko-KR" altLang="en-US" sz="1100" dirty="0" smtClean="0"/>
                        <a:t>방식으로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터치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터치 하는 방식을 이미지로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스와이프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하는 방식을 이미지로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다음 설명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이전 설명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82944" y="1346543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4" y="1346542"/>
            <a:ext cx="4876801" cy="2685536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5" y="2016193"/>
            <a:ext cx="527222" cy="864974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3" y="2016192"/>
            <a:ext cx="387178" cy="864974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4" y="2016192"/>
            <a:ext cx="362464" cy="87321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946216" y="29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928570" y="29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94260" y="29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6" y="1401651"/>
            <a:ext cx="318344" cy="318344"/>
          </a:xfrm>
          <a:prstGeom prst="rect">
            <a:avLst/>
          </a:prstGeom>
        </p:spPr>
      </p:pic>
      <p:sp>
        <p:nvSpPr>
          <p:cNvPr id="90" name="순서도: 처리 89"/>
          <p:cNvSpPr/>
          <p:nvPr/>
        </p:nvSpPr>
        <p:spPr>
          <a:xfrm>
            <a:off x="382943" y="1346541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/>
          <p:cNvSpPr/>
          <p:nvPr/>
        </p:nvSpPr>
        <p:spPr>
          <a:xfrm>
            <a:off x="2981125" y="1847895"/>
            <a:ext cx="765079" cy="14789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2" y="2016193"/>
            <a:ext cx="428368" cy="864973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040500" y="295753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95" name="타원 94"/>
          <p:cNvSpPr/>
          <p:nvPr/>
        </p:nvSpPr>
        <p:spPr>
          <a:xfrm>
            <a:off x="2359464" y="3431006"/>
            <a:ext cx="923753" cy="448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/>
          <p:cNvSpPr txBox="1"/>
          <p:nvPr/>
        </p:nvSpPr>
        <p:spPr>
          <a:xfrm>
            <a:off x="2349097" y="347105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플레이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2" name="사각형 설명선 1"/>
          <p:cNvSpPr/>
          <p:nvPr/>
        </p:nvSpPr>
        <p:spPr>
          <a:xfrm>
            <a:off x="1075792" y="1570051"/>
            <a:ext cx="1622153" cy="1319351"/>
          </a:xfrm>
          <a:prstGeom prst="wedgeRectCallout">
            <a:avLst>
              <a:gd name="adj1" fmla="val 68121"/>
              <a:gd name="adj2" fmla="val -98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92" y="1570049"/>
            <a:ext cx="1622153" cy="1319353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075791" y="1570046"/>
            <a:ext cx="1622154" cy="13193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75791" y="12556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2944" y="4100215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4" y="4100214"/>
            <a:ext cx="4876801" cy="268553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5" y="4769865"/>
            <a:ext cx="527222" cy="86497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3" y="4769864"/>
            <a:ext cx="387178" cy="8649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4" y="4769864"/>
            <a:ext cx="362464" cy="8732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46216" y="5711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28570" y="5711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94260" y="5711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6" y="4155323"/>
            <a:ext cx="318344" cy="318344"/>
          </a:xfrm>
          <a:prstGeom prst="rect">
            <a:avLst/>
          </a:prstGeom>
        </p:spPr>
      </p:pic>
      <p:sp>
        <p:nvSpPr>
          <p:cNvPr id="41" name="순서도: 처리 40"/>
          <p:cNvSpPr/>
          <p:nvPr/>
        </p:nvSpPr>
        <p:spPr>
          <a:xfrm>
            <a:off x="382943" y="4100213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2981125" y="4601567"/>
            <a:ext cx="765079" cy="14789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2" y="4769865"/>
            <a:ext cx="428368" cy="86497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040500" y="571121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46" name="타원 45"/>
          <p:cNvSpPr/>
          <p:nvPr/>
        </p:nvSpPr>
        <p:spPr>
          <a:xfrm>
            <a:off x="2359464" y="6184678"/>
            <a:ext cx="923753" cy="448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349097" y="622472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플레이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48" name="사각형 설명선 47"/>
          <p:cNvSpPr/>
          <p:nvPr/>
        </p:nvSpPr>
        <p:spPr>
          <a:xfrm>
            <a:off x="1075792" y="4323723"/>
            <a:ext cx="1622153" cy="1319351"/>
          </a:xfrm>
          <a:prstGeom prst="wedgeRectCallout">
            <a:avLst>
              <a:gd name="adj1" fmla="val 68121"/>
              <a:gd name="adj2" fmla="val -984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184231" y="4638019"/>
            <a:ext cx="456284" cy="460239"/>
            <a:chOff x="1200599" y="4647406"/>
            <a:chExt cx="575930" cy="580922"/>
          </a:xfrm>
        </p:grpSpPr>
        <p:sp>
          <p:nvSpPr>
            <p:cNvPr id="54" name="타원 53"/>
            <p:cNvSpPr/>
            <p:nvPr/>
          </p:nvSpPr>
          <p:spPr>
            <a:xfrm>
              <a:off x="1257100" y="4703876"/>
              <a:ext cx="334628" cy="33462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2" t="16562" r="17394" b="13915"/>
            <a:stretch/>
          </p:blipFill>
          <p:spPr>
            <a:xfrm>
              <a:off x="1359580" y="4804094"/>
              <a:ext cx="367889" cy="397619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1200599" y="4647406"/>
              <a:ext cx="575930" cy="5809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2209697" y="2649196"/>
            <a:ext cx="434535" cy="1817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다음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48726" y="5383745"/>
            <a:ext cx="434535" cy="18175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 smtClean="0">
                <a:solidFill>
                  <a:schemeClr val="tx1"/>
                </a:solidFill>
              </a:rPr>
              <a:t>이전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89458" y="435705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30262" y="238190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35510" y="510596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209696" y="2649196"/>
            <a:ext cx="434536" cy="1817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148725" y="5383745"/>
            <a:ext cx="434536" cy="1817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1780012" y="435499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782676" y="4638019"/>
            <a:ext cx="776429" cy="473203"/>
            <a:chOff x="6851191" y="5354029"/>
            <a:chExt cx="1006734" cy="565304"/>
          </a:xfrm>
        </p:grpSpPr>
        <p:sp>
          <p:nvSpPr>
            <p:cNvPr id="65" name="위쪽 화살표 64"/>
            <p:cNvSpPr/>
            <p:nvPr/>
          </p:nvSpPr>
          <p:spPr>
            <a:xfrm rot="16200000">
              <a:off x="7206430" y="5066326"/>
              <a:ext cx="253840" cy="904100"/>
            </a:xfrm>
            <a:prstGeom prst="up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6851191" y="5354029"/>
              <a:ext cx="1006734" cy="565304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2" t="16562" r="17394" b="13915"/>
            <a:stretch/>
          </p:blipFill>
          <p:spPr>
            <a:xfrm>
              <a:off x="7149405" y="5465274"/>
              <a:ext cx="367889" cy="397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294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11550</TotalTime>
  <Words>2468</Words>
  <Application>Microsoft Office PowerPoint</Application>
  <PresentationFormat>와이드스크린</PresentationFormat>
  <Paragraphs>813</Paragraphs>
  <Slides>21</Slides>
  <Notes>3</Notes>
  <HiddenSlides>0</HiddenSlides>
  <MMClips>11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HY목각파임B</vt:lpstr>
      <vt:lpstr>HY태백B</vt:lpstr>
      <vt:lpstr>맑은 고딕</vt:lpstr>
      <vt:lpstr>문체부 쓰기 흘림체</vt:lpstr>
      <vt:lpstr>펜흘림</vt:lpstr>
      <vt:lpstr>한컴 윤고딕 240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상헌</dc:creator>
  <cp:lastModifiedBy>김 상헌</cp:lastModifiedBy>
  <cp:revision>1222</cp:revision>
  <dcterms:created xsi:type="dcterms:W3CDTF">2020-06-08T14:34:04Z</dcterms:created>
  <dcterms:modified xsi:type="dcterms:W3CDTF">2020-08-07T05:56:56Z</dcterms:modified>
</cp:coreProperties>
</file>